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s/modernComment_105_506F77BE.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2.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3.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4.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5.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6.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7.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8.xml" ContentType="application/vnd.openxmlformats-officedocument.themeOverr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91" r:id="rId4"/>
    <p:sldId id="292" r:id="rId5"/>
    <p:sldId id="289" r:id="rId6"/>
    <p:sldId id="261" r:id="rId7"/>
    <p:sldId id="304" r:id="rId8"/>
    <p:sldId id="288" r:id="rId9"/>
    <p:sldId id="290" r:id="rId10"/>
    <p:sldId id="267" r:id="rId11"/>
    <p:sldId id="826" r:id="rId12"/>
    <p:sldId id="831" r:id="rId13"/>
    <p:sldId id="293" r:id="rId14"/>
    <p:sldId id="262" r:id="rId15"/>
    <p:sldId id="294" r:id="rId16"/>
    <p:sldId id="296" r:id="rId17"/>
    <p:sldId id="265" r:id="rId18"/>
    <p:sldId id="835" r:id="rId19"/>
    <p:sldId id="269" r:id="rId20"/>
    <p:sldId id="297" r:id="rId21"/>
    <p:sldId id="273" r:id="rId22"/>
    <p:sldId id="274" r:id="rId23"/>
    <p:sldId id="275" r:id="rId24"/>
    <p:sldId id="298" r:id="rId25"/>
    <p:sldId id="276" r:id="rId26"/>
    <p:sldId id="299" r:id="rId27"/>
    <p:sldId id="300" r:id="rId28"/>
    <p:sldId id="277" r:id="rId29"/>
    <p:sldId id="278" r:id="rId30"/>
    <p:sldId id="279" r:id="rId31"/>
    <p:sldId id="280" r:id="rId32"/>
    <p:sldId id="281" r:id="rId33"/>
    <p:sldId id="282" r:id="rId34"/>
    <p:sldId id="283" r:id="rId35"/>
    <p:sldId id="833" r:id="rId36"/>
    <p:sldId id="836" r:id="rId37"/>
    <p:sldId id="285" r:id="rId38"/>
    <p:sldId id="286" r:id="rId39"/>
    <p:sldId id="834" r:id="rId40"/>
    <p:sldId id="832" r:id="rId41"/>
    <p:sldId id="287" r:id="rId4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D733F6E-27E2-11E8-AD71-4C94C37D440D}" name="Ruth Siyandi" initials="RS" userId="S::rsiyandi@unicef.org::a004c9ad-6580-4eb8-ae3c-f1ee910527d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p:scale>
          <a:sx n="66" d="100"/>
          <a:sy n="66" d="100"/>
        </p:scale>
        <p:origin x="90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embeddings/oleObject8.bin"/></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embeddings/oleObject9.bin"/></Relationships>
</file>

<file path=ppt/charts/_rels/chart12.xml.rels><?xml version="1.0" encoding="UTF-8" standalone="yes"?>
<Relationships xmlns="http://schemas.openxmlformats.org/package/2006/relationships"><Relationship Id="rId3" Type="http://schemas.openxmlformats.org/officeDocument/2006/relationships/oleObject" Target="../embeddings/oleObject10.bin"/><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44793\Dropbox\2023%20UNICEF%20Zam%20EH\231009%20YelConData%20v4.2%20GIZ.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44793\Dropbox\2023%20UNICEF%20Zam%20EH\231009%20YelConData%20v4.2%20GIZ.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embeddings/oleObject11.bin"/><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embeddings/oleObject12.bin"/><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karn\Documents\SUN%20II%20Programme\Zambia%20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karn\Documents\SUN%20II%20Programme\Zambia%20Dat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embeddings/oleObject3.bin"/></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embeddings/oleObject4.bin"/></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embeddings/oleObject5.bin"/></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embeddings/oleObject6.bin"/></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embeddings/oleObject7.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5344261004146335"/>
          <c:y val="3.4994989979959923E-2"/>
          <c:w val="0.72829715511053361"/>
          <c:h val="0.6430480686311898"/>
        </c:manualLayout>
      </c:layout>
      <c:lineChart>
        <c:grouping val="standard"/>
        <c:varyColors val="0"/>
        <c:ser>
          <c:idx val="1"/>
          <c:order val="0"/>
          <c:tx>
            <c:strRef>
              <c:f>GNI!$B$1</c:f>
              <c:strCache>
                <c:ptCount val="1"/>
                <c:pt idx="0">
                  <c:v>Zambia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GNI!$A$2:$A$13</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GNI!$B$2:$B$13</c:f>
              <c:numCache>
                <c:formatCode>General</c:formatCode>
                <c:ptCount val="12"/>
                <c:pt idx="0">
                  <c:v>1390</c:v>
                </c:pt>
                <c:pt idx="1">
                  <c:v>1660</c:v>
                </c:pt>
                <c:pt idx="2">
                  <c:v>1720</c:v>
                </c:pt>
                <c:pt idx="3">
                  <c:v>1760</c:v>
                </c:pt>
                <c:pt idx="4">
                  <c:v>1540</c:v>
                </c:pt>
                <c:pt idx="5">
                  <c:v>1340</c:v>
                </c:pt>
                <c:pt idx="6">
                  <c:v>1270</c:v>
                </c:pt>
                <c:pt idx="7">
                  <c:v>1400</c:v>
                </c:pt>
                <c:pt idx="8">
                  <c:v>1390</c:v>
                </c:pt>
                <c:pt idx="9">
                  <c:v>1130</c:v>
                </c:pt>
                <c:pt idx="10">
                  <c:v>1030</c:v>
                </c:pt>
                <c:pt idx="11">
                  <c:v>1170</c:v>
                </c:pt>
              </c:numCache>
            </c:numRef>
          </c:val>
          <c:smooth val="0"/>
          <c:extLst>
            <c:ext xmlns:c16="http://schemas.microsoft.com/office/drawing/2014/chart" uri="{C3380CC4-5D6E-409C-BE32-E72D297353CC}">
              <c16:uniqueId val="{00000000-5A21-48ED-A797-69EBD03DF698}"/>
            </c:ext>
          </c:extLst>
        </c:ser>
        <c:ser>
          <c:idx val="2"/>
          <c:order val="1"/>
          <c:tx>
            <c:strRef>
              <c:f>GNI!$C$1</c:f>
              <c:strCache>
                <c:ptCount val="1"/>
                <c:pt idx="0">
                  <c:v>Kenya</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GNI!$A$2:$A$13</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GNI!$C$2:$C$13</c:f>
              <c:numCache>
                <c:formatCode>General</c:formatCode>
                <c:ptCount val="12"/>
                <c:pt idx="0">
                  <c:v>1010</c:v>
                </c:pt>
                <c:pt idx="1">
                  <c:v>1060</c:v>
                </c:pt>
                <c:pt idx="2">
                  <c:v>1130</c:v>
                </c:pt>
                <c:pt idx="3">
                  <c:v>1260</c:v>
                </c:pt>
                <c:pt idx="4">
                  <c:v>1330</c:v>
                </c:pt>
                <c:pt idx="5">
                  <c:v>1500</c:v>
                </c:pt>
                <c:pt idx="6">
                  <c:v>1550</c:v>
                </c:pt>
                <c:pt idx="7">
                  <c:v>1730</c:v>
                </c:pt>
                <c:pt idx="8">
                  <c:v>1890</c:v>
                </c:pt>
                <c:pt idx="9">
                  <c:v>1900</c:v>
                </c:pt>
                <c:pt idx="10">
                  <c:v>2080</c:v>
                </c:pt>
                <c:pt idx="11">
                  <c:v>2170</c:v>
                </c:pt>
              </c:numCache>
            </c:numRef>
          </c:val>
          <c:smooth val="0"/>
          <c:extLst>
            <c:ext xmlns:c16="http://schemas.microsoft.com/office/drawing/2014/chart" uri="{C3380CC4-5D6E-409C-BE32-E72D297353CC}">
              <c16:uniqueId val="{00000001-5A21-48ED-A797-69EBD03DF698}"/>
            </c:ext>
          </c:extLst>
        </c:ser>
        <c:ser>
          <c:idx val="3"/>
          <c:order val="2"/>
          <c:tx>
            <c:strRef>
              <c:f>GNI!$D$1</c:f>
              <c:strCache>
                <c:ptCount val="1"/>
                <c:pt idx="0">
                  <c:v>Tanzania</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GNI!$A$2:$A$13</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GNI!$D$2:$D$13</c:f>
              <c:numCache>
                <c:formatCode>General</c:formatCode>
                <c:ptCount val="12"/>
                <c:pt idx="0">
                  <c:v>750</c:v>
                </c:pt>
                <c:pt idx="1">
                  <c:v>800</c:v>
                </c:pt>
                <c:pt idx="2">
                  <c:v>880</c:v>
                </c:pt>
                <c:pt idx="3">
                  <c:v>960</c:v>
                </c:pt>
                <c:pt idx="4">
                  <c:v>960</c:v>
                </c:pt>
                <c:pt idx="5">
                  <c:v>950</c:v>
                </c:pt>
                <c:pt idx="6">
                  <c:v>940</c:v>
                </c:pt>
                <c:pt idx="7">
                  <c:v>1000</c:v>
                </c:pt>
                <c:pt idx="8">
                  <c:v>1070</c:v>
                </c:pt>
                <c:pt idx="9">
                  <c:v>1050</c:v>
                </c:pt>
                <c:pt idx="10">
                  <c:v>1100</c:v>
                </c:pt>
                <c:pt idx="11">
                  <c:v>1200</c:v>
                </c:pt>
              </c:numCache>
            </c:numRef>
          </c:val>
          <c:smooth val="0"/>
          <c:extLst>
            <c:ext xmlns:c16="http://schemas.microsoft.com/office/drawing/2014/chart" uri="{C3380CC4-5D6E-409C-BE32-E72D297353CC}">
              <c16:uniqueId val="{00000002-5A21-48ED-A797-69EBD03DF698}"/>
            </c:ext>
          </c:extLst>
        </c:ser>
        <c:ser>
          <c:idx val="4"/>
          <c:order val="3"/>
          <c:tx>
            <c:strRef>
              <c:f>GNI!$E$1</c:f>
              <c:strCache>
                <c:ptCount val="1"/>
                <c:pt idx="0">
                  <c:v>Rwanda</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GNI!$A$2:$A$13</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GNI!$E$2:$E$13</c:f>
              <c:numCache>
                <c:formatCode>General</c:formatCode>
                <c:ptCount val="12"/>
                <c:pt idx="0">
                  <c:v>630</c:v>
                </c:pt>
                <c:pt idx="1">
                  <c:v>690</c:v>
                </c:pt>
                <c:pt idx="2">
                  <c:v>710</c:v>
                </c:pt>
                <c:pt idx="3">
                  <c:v>720</c:v>
                </c:pt>
                <c:pt idx="4">
                  <c:v>730</c:v>
                </c:pt>
                <c:pt idx="5">
                  <c:v>730</c:v>
                </c:pt>
                <c:pt idx="6">
                  <c:v>720</c:v>
                </c:pt>
                <c:pt idx="7">
                  <c:v>770</c:v>
                </c:pt>
                <c:pt idx="8">
                  <c:v>810</c:v>
                </c:pt>
                <c:pt idx="9">
                  <c:v>760</c:v>
                </c:pt>
                <c:pt idx="10">
                  <c:v>840</c:v>
                </c:pt>
                <c:pt idx="11">
                  <c:v>930</c:v>
                </c:pt>
              </c:numCache>
            </c:numRef>
          </c:val>
          <c:smooth val="0"/>
          <c:extLst>
            <c:ext xmlns:c16="http://schemas.microsoft.com/office/drawing/2014/chart" uri="{C3380CC4-5D6E-409C-BE32-E72D297353CC}">
              <c16:uniqueId val="{00000003-5A21-48ED-A797-69EBD03DF698}"/>
            </c:ext>
          </c:extLst>
        </c:ser>
        <c:ser>
          <c:idx val="6"/>
          <c:order val="4"/>
          <c:tx>
            <c:strRef>
              <c:f>GNI!$J$1</c:f>
              <c:strCache>
                <c:ptCount val="1"/>
                <c:pt idx="0">
                  <c:v>Lower Income</c:v>
                </c:pt>
              </c:strCache>
            </c:strRef>
          </c:tx>
          <c:spPr>
            <a:ln w="28575" cap="rnd">
              <a:solidFill>
                <a:schemeClr val="accent1">
                  <a:lumMod val="60000"/>
                </a:schemeClr>
              </a:solidFill>
              <a:prstDash val="sysDot"/>
              <a:round/>
            </a:ln>
            <a:effectLst/>
          </c:spPr>
          <c:marker>
            <c:symbol val="none"/>
          </c:marker>
          <c:cat>
            <c:numRef>
              <c:f>GNI!$A$2:$A$13</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GNI!$J$2:$J$13</c:f>
              <c:numCache>
                <c:formatCode>General</c:formatCode>
                <c:ptCount val="12"/>
                <c:pt idx="0">
                  <c:v>1085</c:v>
                </c:pt>
                <c:pt idx="1">
                  <c:v>1085</c:v>
                </c:pt>
                <c:pt idx="2">
                  <c:v>1085</c:v>
                </c:pt>
                <c:pt idx="3">
                  <c:v>1085</c:v>
                </c:pt>
                <c:pt idx="4">
                  <c:v>1085</c:v>
                </c:pt>
                <c:pt idx="5">
                  <c:v>1085</c:v>
                </c:pt>
                <c:pt idx="6">
                  <c:v>1085</c:v>
                </c:pt>
                <c:pt idx="7">
                  <c:v>1085</c:v>
                </c:pt>
                <c:pt idx="8">
                  <c:v>1085</c:v>
                </c:pt>
                <c:pt idx="9">
                  <c:v>1085</c:v>
                </c:pt>
                <c:pt idx="10">
                  <c:v>1085</c:v>
                </c:pt>
                <c:pt idx="11">
                  <c:v>1085</c:v>
                </c:pt>
              </c:numCache>
            </c:numRef>
          </c:val>
          <c:smooth val="0"/>
          <c:extLst>
            <c:ext xmlns:c16="http://schemas.microsoft.com/office/drawing/2014/chart" uri="{C3380CC4-5D6E-409C-BE32-E72D297353CC}">
              <c16:uniqueId val="{00000004-5A21-48ED-A797-69EBD03DF698}"/>
            </c:ext>
          </c:extLst>
        </c:ser>
        <c:dLbls>
          <c:showLegendKey val="0"/>
          <c:showVal val="0"/>
          <c:showCatName val="0"/>
          <c:showSerName val="0"/>
          <c:showPercent val="0"/>
          <c:showBubbleSize val="0"/>
        </c:dLbls>
        <c:marker val="1"/>
        <c:smooth val="0"/>
        <c:axId val="506472032"/>
        <c:axId val="506472688"/>
      </c:lineChart>
      <c:catAx>
        <c:axId val="506472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506472688"/>
        <c:crosses val="autoZero"/>
        <c:auto val="1"/>
        <c:lblAlgn val="ctr"/>
        <c:lblOffset val="100"/>
        <c:noMultiLvlLbl val="0"/>
      </c:catAx>
      <c:valAx>
        <c:axId val="5064726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GB" sz="2000" dirty="0"/>
                  <a:t>GNI per capita, Atlas Method (Current US$)</a:t>
                </a:r>
              </a:p>
            </c:rich>
          </c:tx>
          <c:layout>
            <c:manualLayout>
              <c:xMode val="edge"/>
              <c:yMode val="edge"/>
              <c:x val="2.6345567155804526E-2"/>
              <c:y val="0.21690899010597423"/>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fr-F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506472032"/>
        <c:crosses val="autoZero"/>
        <c:crossBetween val="between"/>
      </c:valAx>
      <c:spPr>
        <a:noFill/>
        <a:ln>
          <a:noFill/>
        </a:ln>
        <a:effectLst/>
      </c:spPr>
    </c:plotArea>
    <c:legend>
      <c:legendPos val="b"/>
      <c:layout>
        <c:manualLayout>
          <c:xMode val="edge"/>
          <c:yMode val="edge"/>
          <c:x val="0.18744902280641215"/>
          <c:y val="0.85365581162324644"/>
          <c:w val="0.71210555469522441"/>
          <c:h val="0.1463444045638653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sz="1400"/>
      </a:pPr>
      <a:endParaRPr lang="fr-FR"/>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offbudget!$B$16</c:f>
              <c:strCache>
                <c:ptCount val="1"/>
                <c:pt idx="0">
                  <c:v>Sum of Nominal Amount</c:v>
                </c:pt>
              </c:strCache>
            </c:strRef>
          </c:tx>
          <c:spPr>
            <a:solidFill>
              <a:schemeClr val="accent6">
                <a:lumMod val="40000"/>
                <a:lumOff val="60000"/>
              </a:schemeClr>
            </a:solidFill>
            <a:ln>
              <a:noFill/>
            </a:ln>
            <a:effectLst/>
          </c:spPr>
          <c:invertIfNegative val="0"/>
          <c:cat>
            <c:strRef>
              <c:f>offbudget!$C$6:$F$6</c:f>
              <c:strCache>
                <c:ptCount val="4"/>
                <c:pt idx="0">
                  <c:v>2018</c:v>
                </c:pt>
                <c:pt idx="1">
                  <c:v>2019</c:v>
                </c:pt>
                <c:pt idx="2">
                  <c:v>2020</c:v>
                </c:pt>
                <c:pt idx="3">
                  <c:v>2021</c:v>
                </c:pt>
              </c:strCache>
            </c:strRef>
          </c:cat>
          <c:val>
            <c:numRef>
              <c:f>offbudget!$C$16:$F$16</c:f>
              <c:numCache>
                <c:formatCode>_-* #,##0_-;\-* #,##0_-;_-* "-"??_-;_-@_-</c:formatCode>
                <c:ptCount val="4"/>
                <c:pt idx="0">
                  <c:v>737430965.57433784</c:v>
                </c:pt>
                <c:pt idx="1">
                  <c:v>941540711.53632259</c:v>
                </c:pt>
                <c:pt idx="2">
                  <c:v>2478364185.2223802</c:v>
                </c:pt>
                <c:pt idx="3">
                  <c:v>1787298513.0632894</c:v>
                </c:pt>
              </c:numCache>
            </c:numRef>
          </c:val>
          <c:extLst>
            <c:ext xmlns:c16="http://schemas.microsoft.com/office/drawing/2014/chart" uri="{C3380CC4-5D6E-409C-BE32-E72D297353CC}">
              <c16:uniqueId val="{00000000-0FD7-4543-8CDC-63F7488D6EC6}"/>
            </c:ext>
          </c:extLst>
        </c:ser>
        <c:dLbls>
          <c:showLegendKey val="0"/>
          <c:showVal val="0"/>
          <c:showCatName val="0"/>
          <c:showSerName val="0"/>
          <c:showPercent val="0"/>
          <c:showBubbleSize val="0"/>
        </c:dLbls>
        <c:gapWidth val="150"/>
        <c:overlap val="100"/>
        <c:axId val="782247488"/>
        <c:axId val="1034816528"/>
      </c:barChart>
      <c:catAx>
        <c:axId val="782247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1034816528"/>
        <c:crosses val="autoZero"/>
        <c:auto val="1"/>
        <c:lblAlgn val="ctr"/>
        <c:lblOffset val="100"/>
        <c:noMultiLvlLbl val="0"/>
      </c:catAx>
      <c:valAx>
        <c:axId val="1034816528"/>
        <c:scaling>
          <c:orientation val="minMax"/>
        </c:scaling>
        <c:delete val="0"/>
        <c:axPos val="l"/>
        <c:majorGridlines>
          <c:spPr>
            <a:ln w="9525" cap="flat" cmpd="sng" algn="ctr">
              <a:solidFill>
                <a:schemeClr val="tx1">
                  <a:lumMod val="15000"/>
                  <a:lumOff val="85000"/>
                </a:schemeClr>
              </a:solidFill>
              <a:round/>
            </a:ln>
            <a:effectLst/>
          </c:spPr>
        </c:majorGridlines>
        <c:title>
          <c:tx>
            <c:strRef>
              <c:f>offbudget!$A$16</c:f>
              <c:strCache>
                <c:ptCount val="1"/>
                <c:pt idx="0">
                  <c:v>Nutrition-related expenditure, ZMW nominal</c:v>
                </c:pt>
              </c:strCache>
            </c:strRef>
          </c:tx>
          <c:overlay val="0"/>
          <c:spPr>
            <a:noFill/>
            <a:ln>
              <a:noFill/>
            </a:ln>
            <a:effectLst/>
          </c:spPr>
          <c:txPr>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fr-FR"/>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782247488"/>
        <c:crosses val="autoZero"/>
        <c:crossBetween val="between"/>
        <c:dispUnits>
          <c:builtInUnit val="billions"/>
          <c:dispUnitsLbl>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dispUnitsLbl>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fr-FR"/>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6B9-4670-8A35-68186FD37C4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6B9-4670-8A35-68186FD37C4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6B9-4670-8A35-68186FD37C4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6B9-4670-8A35-68186FD37C4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C6B9-4670-8A35-68186FD37C4F}"/>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C6B9-4670-8A35-68186FD37C4F}"/>
              </c:ext>
            </c:extLst>
          </c:dPt>
          <c:dLbls>
            <c:dLbl>
              <c:idx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fr-FR"/>
                </a:p>
              </c:txPr>
              <c:showLegendKey val="0"/>
              <c:showVal val="0"/>
              <c:showCatName val="1"/>
              <c:showSerName val="0"/>
              <c:showPercent val="1"/>
              <c:showBubbleSize val="0"/>
              <c:extLst>
                <c:ext xmlns:c16="http://schemas.microsoft.com/office/drawing/2014/chart" uri="{C3380CC4-5D6E-409C-BE32-E72D297353CC}">
                  <c16:uniqueId val="{00000001-C6B9-4670-8A35-68186FD37C4F}"/>
                </c:ext>
              </c:extLst>
            </c:dLbl>
            <c:dLbl>
              <c:idx val="1"/>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fr-FR"/>
                </a:p>
              </c:txPr>
              <c:showLegendKey val="0"/>
              <c:showVal val="0"/>
              <c:showCatName val="1"/>
              <c:showSerName val="0"/>
              <c:showPercent val="1"/>
              <c:showBubbleSize val="0"/>
              <c:extLst>
                <c:ext xmlns:c16="http://schemas.microsoft.com/office/drawing/2014/chart" uri="{C3380CC4-5D6E-409C-BE32-E72D297353CC}">
                  <c16:uniqueId val="{00000003-C6B9-4670-8A35-68186FD37C4F}"/>
                </c:ext>
              </c:extLst>
            </c:dLbl>
            <c:dLbl>
              <c:idx val="2"/>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fr-FR"/>
                </a:p>
              </c:txPr>
              <c:showLegendKey val="0"/>
              <c:showVal val="0"/>
              <c:showCatName val="1"/>
              <c:showSerName val="0"/>
              <c:showPercent val="1"/>
              <c:showBubbleSize val="0"/>
              <c:extLst>
                <c:ext xmlns:c16="http://schemas.microsoft.com/office/drawing/2014/chart" uri="{C3380CC4-5D6E-409C-BE32-E72D297353CC}">
                  <c16:uniqueId val="{00000005-C6B9-4670-8A35-68186FD37C4F}"/>
                </c:ext>
              </c:extLst>
            </c:dLbl>
            <c:dLbl>
              <c:idx val="5"/>
              <c:layout>
                <c:manualLayout>
                  <c:x val="0.13465254954365136"/>
                  <c:y val="0.25639440609615172"/>
                </c:manualLayout>
              </c:layout>
              <c:showLegendKey val="0"/>
              <c:showVal val="0"/>
              <c:showCatName val="1"/>
              <c:showSerName val="0"/>
              <c:showPercent val="1"/>
              <c:showBubbleSize val="0"/>
              <c:extLst>
                <c:ext xmlns:c15="http://schemas.microsoft.com/office/drawing/2012/chart" uri="{CE6537A1-D6FC-4f65-9D91-7224C49458BB}">
                  <c15:layout>
                    <c:manualLayout>
                      <c:w val="0.19285396574107785"/>
                      <c:h val="0.23937707825791157"/>
                    </c:manualLayout>
                  </c15:layout>
                </c:ext>
                <c:ext xmlns:c16="http://schemas.microsoft.com/office/drawing/2014/chart" uri="{C3380CC4-5D6E-409C-BE32-E72D297353CC}">
                  <c16:uniqueId val="{0000000B-C6B9-4670-8A35-68186FD37C4F}"/>
                </c:ext>
              </c:extLst>
            </c:dLbl>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fr-FR"/>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offbudget!$B$29:$B$34</c:f>
              <c:strCache>
                <c:ptCount val="6"/>
                <c:pt idx="0">
                  <c:v>Agriculture</c:v>
                </c:pt>
                <c:pt idx="1">
                  <c:v>DRM</c:v>
                </c:pt>
                <c:pt idx="2">
                  <c:v>Education</c:v>
                </c:pt>
                <c:pt idx="3">
                  <c:v>Health</c:v>
                </c:pt>
                <c:pt idx="4">
                  <c:v>Social Welfare and Protection</c:v>
                </c:pt>
                <c:pt idx="5">
                  <c:v>Water and Sanitation</c:v>
                </c:pt>
              </c:strCache>
            </c:strRef>
          </c:cat>
          <c:val>
            <c:numRef>
              <c:f>offbudget!$G$29:$G$34</c:f>
              <c:numCache>
                <c:formatCode>General</c:formatCode>
                <c:ptCount val="6"/>
                <c:pt idx="0">
                  <c:v>232692271.14177912</c:v>
                </c:pt>
                <c:pt idx="1">
                  <c:v>132277035.2400029</c:v>
                </c:pt>
                <c:pt idx="2">
                  <c:v>214997209.72455335</c:v>
                </c:pt>
                <c:pt idx="3">
                  <c:v>1905242360.8914697</c:v>
                </c:pt>
                <c:pt idx="4">
                  <c:v>1086350530.6425881</c:v>
                </c:pt>
                <c:pt idx="5">
                  <c:v>1149934190.4654753</c:v>
                </c:pt>
              </c:numCache>
            </c:numRef>
          </c:val>
          <c:extLst>
            <c:ext xmlns:c16="http://schemas.microsoft.com/office/drawing/2014/chart" uri="{C3380CC4-5D6E-409C-BE32-E72D297353CC}">
              <c16:uniqueId val="{0000000C-C6B9-4670-8A35-68186FD37C4F}"/>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400">
          <a:solidFill>
            <a:schemeClr val="bg1"/>
          </a:solidFill>
        </a:defRPr>
      </a:pPr>
      <a:endParaRPr lang="fr-FR"/>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'Summary (2)'!$K$282</c:f>
              <c:strCache>
                <c:ptCount val="1"/>
                <c:pt idx="0">
                  <c:v>GRZ</c:v>
                </c:pt>
              </c:strCache>
            </c:strRef>
          </c:tx>
          <c:spPr>
            <a:solidFill>
              <a:schemeClr val="accent1">
                <a:lumMod val="50000"/>
              </a:schemeClr>
            </a:solidFill>
            <a:ln>
              <a:noFill/>
            </a:ln>
            <a:effectLst/>
          </c:spPr>
          <c:invertIfNegative val="0"/>
          <c:cat>
            <c:numRef>
              <c:f>'Summary (2)'!$L$274:$O$274</c:f>
              <c:numCache>
                <c:formatCode>General</c:formatCode>
                <c:ptCount val="4"/>
                <c:pt idx="0">
                  <c:v>2018</c:v>
                </c:pt>
                <c:pt idx="1">
                  <c:v>2019</c:v>
                </c:pt>
                <c:pt idx="2">
                  <c:v>2020</c:v>
                </c:pt>
                <c:pt idx="3">
                  <c:v>2021</c:v>
                </c:pt>
              </c:numCache>
            </c:numRef>
          </c:cat>
          <c:val>
            <c:numRef>
              <c:f>'Summary (2)'!$L$282:$O$282</c:f>
              <c:numCache>
                <c:formatCode>General</c:formatCode>
                <c:ptCount val="4"/>
                <c:pt idx="0">
                  <c:v>3408882385.3703394</c:v>
                </c:pt>
                <c:pt idx="1">
                  <c:v>5777826492.7931204</c:v>
                </c:pt>
                <c:pt idx="2">
                  <c:v>7813402847.1626129</c:v>
                </c:pt>
                <c:pt idx="3">
                  <c:v>9460124823.9000282</c:v>
                </c:pt>
              </c:numCache>
            </c:numRef>
          </c:val>
          <c:extLst>
            <c:ext xmlns:c16="http://schemas.microsoft.com/office/drawing/2014/chart" uri="{C3380CC4-5D6E-409C-BE32-E72D297353CC}">
              <c16:uniqueId val="{00000000-7077-4328-BB96-C311391952B3}"/>
            </c:ext>
          </c:extLst>
        </c:ser>
        <c:ser>
          <c:idx val="1"/>
          <c:order val="1"/>
          <c:tx>
            <c:strRef>
              <c:f>'Summary (2)'!$K$283</c:f>
              <c:strCache>
                <c:ptCount val="1"/>
                <c:pt idx="0">
                  <c:v>CPs</c:v>
                </c:pt>
              </c:strCache>
            </c:strRef>
          </c:tx>
          <c:spPr>
            <a:solidFill>
              <a:schemeClr val="accent6">
                <a:lumMod val="40000"/>
                <a:lumOff val="60000"/>
              </a:schemeClr>
            </a:solidFill>
            <a:ln>
              <a:noFill/>
            </a:ln>
            <a:effectLst/>
          </c:spPr>
          <c:invertIfNegative val="0"/>
          <c:cat>
            <c:numRef>
              <c:f>'Summary (2)'!$L$274:$O$274</c:f>
              <c:numCache>
                <c:formatCode>General</c:formatCode>
                <c:ptCount val="4"/>
                <c:pt idx="0">
                  <c:v>2018</c:v>
                </c:pt>
                <c:pt idx="1">
                  <c:v>2019</c:v>
                </c:pt>
                <c:pt idx="2">
                  <c:v>2020</c:v>
                </c:pt>
                <c:pt idx="3">
                  <c:v>2021</c:v>
                </c:pt>
              </c:numCache>
            </c:numRef>
          </c:cat>
          <c:val>
            <c:numRef>
              <c:f>'Summary (2)'!$L$283:$O$283</c:f>
              <c:numCache>
                <c:formatCode>General</c:formatCode>
                <c:ptCount val="4"/>
                <c:pt idx="0">
                  <c:v>965996731.91833103</c:v>
                </c:pt>
                <c:pt idx="1">
                  <c:v>1114133362.9950001</c:v>
                </c:pt>
                <c:pt idx="2">
                  <c:v>2935264926.0148811</c:v>
                </c:pt>
                <c:pt idx="3">
                  <c:v>2505135323.3182898</c:v>
                </c:pt>
              </c:numCache>
            </c:numRef>
          </c:val>
          <c:extLst>
            <c:ext xmlns:c16="http://schemas.microsoft.com/office/drawing/2014/chart" uri="{C3380CC4-5D6E-409C-BE32-E72D297353CC}">
              <c16:uniqueId val="{00000001-7077-4328-BB96-C311391952B3}"/>
            </c:ext>
          </c:extLst>
        </c:ser>
        <c:dLbls>
          <c:showLegendKey val="0"/>
          <c:showVal val="0"/>
          <c:showCatName val="0"/>
          <c:showSerName val="0"/>
          <c:showPercent val="0"/>
          <c:showBubbleSize val="0"/>
        </c:dLbls>
        <c:gapWidth val="150"/>
        <c:overlap val="100"/>
        <c:axId val="1690643663"/>
        <c:axId val="1812600559"/>
      </c:barChart>
      <c:catAx>
        <c:axId val="16906436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812600559"/>
        <c:crosses val="autoZero"/>
        <c:auto val="1"/>
        <c:lblAlgn val="ctr"/>
        <c:lblOffset val="100"/>
        <c:noMultiLvlLbl val="0"/>
      </c:catAx>
      <c:valAx>
        <c:axId val="1812600559"/>
        <c:scaling>
          <c:orientation val="minMax"/>
        </c:scaling>
        <c:delete val="0"/>
        <c:axPos val="l"/>
        <c:majorGridlines>
          <c:spPr>
            <a:ln w="9525" cap="flat" cmpd="sng" algn="ctr">
              <a:solidFill>
                <a:schemeClr val="tx1">
                  <a:lumMod val="15000"/>
                  <a:lumOff val="85000"/>
                </a:schemeClr>
              </a:solidFill>
              <a:round/>
            </a:ln>
            <a:effectLst/>
          </c:spPr>
        </c:majorGridlines>
        <c:title>
          <c:tx>
            <c:strRef>
              <c:f>'Summary (2)'!$E$273</c:f>
              <c:strCache>
                <c:ptCount val="1"/>
                <c:pt idx="0">
                  <c:v>Nutrition-related expenditure, ZMW nominal</c:v>
                </c:pt>
              </c:strCache>
            </c:strRef>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690643663"/>
        <c:crosses val="autoZero"/>
        <c:crossBetween val="between"/>
        <c:dispUnits>
          <c:builtInUnit val="billions"/>
          <c:dispUnitsLbl>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fr-FR"/>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'Summary (2)'!$D$344</c:f>
          <c:strCache>
            <c:ptCount val="1"/>
            <c:pt idx="0">
              <c:v>Nutrition-specific expenditure funded by CPs</c:v>
            </c:pt>
          </c:strCache>
        </c:strRef>
      </c:tx>
      <c:overlay val="0"/>
      <c:spPr>
        <a:noFill/>
        <a:ln>
          <a:noFill/>
        </a:ln>
        <a:effectLst/>
      </c:spPr>
      <c:txPr>
        <a:bodyPr rot="0" spcFirstLastPara="1" vertOverflow="ellipsis" vert="horz" wrap="square" anchor="ctr" anchorCtr="1"/>
        <a:lstStyle/>
        <a:p>
          <a:pPr>
            <a:defRPr sz="169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percentStacked"/>
        <c:varyColors val="0"/>
        <c:ser>
          <c:idx val="0"/>
          <c:order val="0"/>
          <c:tx>
            <c:strRef>
              <c:f>'Summary (2)'!$E$347</c:f>
              <c:strCache>
                <c:ptCount val="1"/>
                <c:pt idx="0">
                  <c:v>CP on-budget</c:v>
                </c:pt>
              </c:strCache>
            </c:strRef>
          </c:tx>
          <c:spPr>
            <a:solidFill>
              <a:schemeClr val="accent5">
                <a:lumMod val="60000"/>
                <a:lumOff val="40000"/>
              </a:schemeClr>
            </a:solidFill>
            <a:ln>
              <a:noFill/>
            </a:ln>
            <a:effectLst/>
          </c:spPr>
          <c:invertIfNegative val="0"/>
          <c:dLbls>
            <c:dLbl>
              <c:idx val="0"/>
              <c:layout>
                <c:manualLayout>
                  <c:x val="0"/>
                  <c:y val="-4.6296296296296294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3E6-4D01-8E48-CAE68128727D}"/>
                </c:ext>
              </c:extLst>
            </c:dLbl>
            <c:dLbl>
              <c:idx val="1"/>
              <c:layout>
                <c:manualLayout>
                  <c:x val="2.1587614643109432E-2"/>
                  <c:y val="-2.3148057735934462E-2"/>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7.9272560869771025E-2"/>
                      <c:h val="0.23141240013034764"/>
                    </c:manualLayout>
                  </c15:layout>
                </c:ext>
                <c:ext xmlns:c16="http://schemas.microsoft.com/office/drawing/2014/chart" uri="{C3380CC4-5D6E-409C-BE32-E72D297353CC}">
                  <c16:uniqueId val="{00000001-53E6-4D01-8E48-CAE68128727D}"/>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'Summary (2)'!$F$337:$I$337</c:f>
              <c:numCache>
                <c:formatCode>General</c:formatCode>
                <c:ptCount val="4"/>
                <c:pt idx="0">
                  <c:v>2018</c:v>
                </c:pt>
                <c:pt idx="1">
                  <c:v>2019</c:v>
                </c:pt>
                <c:pt idx="2">
                  <c:v>2020</c:v>
                </c:pt>
                <c:pt idx="3">
                  <c:v>2021</c:v>
                </c:pt>
              </c:numCache>
            </c:numRef>
          </c:cat>
          <c:val>
            <c:numRef>
              <c:f>'Summary (2)'!$F$347:$I$347</c:f>
              <c:numCache>
                <c:formatCode>0%</c:formatCode>
                <c:ptCount val="4"/>
                <c:pt idx="0">
                  <c:v>2.1291130144373147E-2</c:v>
                </c:pt>
                <c:pt idx="1">
                  <c:v>6.3650035251089556E-3</c:v>
                </c:pt>
                <c:pt idx="2">
                  <c:v>5.0646866716858502E-2</c:v>
                </c:pt>
                <c:pt idx="3">
                  <c:v>5.5101530974442564E-2</c:v>
                </c:pt>
              </c:numCache>
            </c:numRef>
          </c:val>
          <c:extLst>
            <c:ext xmlns:c16="http://schemas.microsoft.com/office/drawing/2014/chart" uri="{C3380CC4-5D6E-409C-BE32-E72D297353CC}">
              <c16:uniqueId val="{00000002-53E6-4D01-8E48-CAE68128727D}"/>
            </c:ext>
          </c:extLst>
        </c:ser>
        <c:ser>
          <c:idx val="1"/>
          <c:order val="1"/>
          <c:tx>
            <c:strRef>
              <c:f>'Summary (2)'!$E$348</c:f>
              <c:strCache>
                <c:ptCount val="1"/>
                <c:pt idx="0">
                  <c:v>CP off-budget</c:v>
                </c:pt>
              </c:strCache>
            </c:strRef>
          </c:tx>
          <c:spPr>
            <a:solidFill>
              <a:schemeClr val="accent6">
                <a:lumMod val="20000"/>
                <a:lumOff val="8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'Summary (2)'!$F$337:$I$337</c:f>
              <c:numCache>
                <c:formatCode>General</c:formatCode>
                <c:ptCount val="4"/>
                <c:pt idx="0">
                  <c:v>2018</c:v>
                </c:pt>
                <c:pt idx="1">
                  <c:v>2019</c:v>
                </c:pt>
                <c:pt idx="2">
                  <c:v>2020</c:v>
                </c:pt>
                <c:pt idx="3">
                  <c:v>2021</c:v>
                </c:pt>
              </c:numCache>
            </c:numRef>
          </c:cat>
          <c:val>
            <c:numRef>
              <c:f>'Summary (2)'!$F$348:$I$348</c:f>
              <c:numCache>
                <c:formatCode>0%</c:formatCode>
                <c:ptCount val="4"/>
                <c:pt idx="0">
                  <c:v>0.97870886985562688</c:v>
                </c:pt>
                <c:pt idx="1">
                  <c:v>0.99363499647489106</c:v>
                </c:pt>
                <c:pt idx="2">
                  <c:v>0.94935313328314153</c:v>
                </c:pt>
                <c:pt idx="3">
                  <c:v>0.94489846902555741</c:v>
                </c:pt>
              </c:numCache>
            </c:numRef>
          </c:val>
          <c:extLst>
            <c:ext xmlns:c16="http://schemas.microsoft.com/office/drawing/2014/chart" uri="{C3380CC4-5D6E-409C-BE32-E72D297353CC}">
              <c16:uniqueId val="{00000003-53E6-4D01-8E48-CAE68128727D}"/>
            </c:ext>
          </c:extLst>
        </c:ser>
        <c:dLbls>
          <c:dLblPos val="ctr"/>
          <c:showLegendKey val="0"/>
          <c:showVal val="1"/>
          <c:showCatName val="0"/>
          <c:showSerName val="0"/>
          <c:showPercent val="0"/>
          <c:showBubbleSize val="0"/>
        </c:dLbls>
        <c:gapWidth val="150"/>
        <c:overlap val="100"/>
        <c:axId val="784051663"/>
        <c:axId val="526379615"/>
      </c:barChart>
      <c:catAx>
        <c:axId val="7840516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526379615"/>
        <c:crosses val="autoZero"/>
        <c:auto val="1"/>
        <c:lblAlgn val="ctr"/>
        <c:lblOffset val="100"/>
        <c:noMultiLvlLbl val="0"/>
      </c:catAx>
      <c:valAx>
        <c:axId val="52637961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784051663"/>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69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sz="1400"/>
      </a:pPr>
      <a:endParaRPr lang="fr-FR"/>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'Summary (2)'!$D$337</c:f>
          <c:strCache>
            <c:ptCount val="1"/>
            <c:pt idx="0">
              <c:v>All nutrition-related expenditure funded by CPs</c:v>
            </c:pt>
          </c:strCache>
        </c:strRef>
      </c:tx>
      <c:layout>
        <c:manualLayout>
          <c:xMode val="edge"/>
          <c:yMode val="edge"/>
          <c:x val="0.10822628717647034"/>
          <c:y val="2.0698922759606459E-2"/>
        </c:manualLayout>
      </c:layout>
      <c:overlay val="0"/>
      <c:spPr>
        <a:noFill/>
        <a:ln>
          <a:noFill/>
        </a:ln>
        <a:effectLst/>
      </c:spPr>
      <c:txPr>
        <a:bodyPr rot="0" spcFirstLastPara="1" vertOverflow="ellipsis" vert="horz" wrap="square" anchor="ctr" anchorCtr="1"/>
        <a:lstStyle/>
        <a:p>
          <a:pPr>
            <a:defRPr sz="169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percentStacked"/>
        <c:varyColors val="0"/>
        <c:ser>
          <c:idx val="0"/>
          <c:order val="0"/>
          <c:tx>
            <c:strRef>
              <c:f>'Summary (2)'!$E$341</c:f>
              <c:strCache>
                <c:ptCount val="1"/>
                <c:pt idx="0">
                  <c:v>CP on-budget</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'Summary (2)'!$F$337:$I$337</c:f>
              <c:numCache>
                <c:formatCode>General</c:formatCode>
                <c:ptCount val="4"/>
                <c:pt idx="0">
                  <c:v>2018</c:v>
                </c:pt>
                <c:pt idx="1">
                  <c:v>2019</c:v>
                </c:pt>
                <c:pt idx="2">
                  <c:v>2020</c:v>
                </c:pt>
                <c:pt idx="3">
                  <c:v>2021</c:v>
                </c:pt>
              </c:numCache>
            </c:numRef>
          </c:cat>
          <c:val>
            <c:numRef>
              <c:f>'Summary (2)'!$F$341:$I$341</c:f>
              <c:numCache>
                <c:formatCode>0%</c:formatCode>
                <c:ptCount val="4"/>
                <c:pt idx="0">
                  <c:v>0.23661132464712831</c:v>
                </c:pt>
                <c:pt idx="1">
                  <c:v>0.15491202147893318</c:v>
                </c:pt>
                <c:pt idx="2">
                  <c:v>0.15565911504036539</c:v>
                </c:pt>
                <c:pt idx="3">
                  <c:v>0.28654612131058732</c:v>
                </c:pt>
              </c:numCache>
            </c:numRef>
          </c:val>
          <c:extLst>
            <c:ext xmlns:c16="http://schemas.microsoft.com/office/drawing/2014/chart" uri="{C3380CC4-5D6E-409C-BE32-E72D297353CC}">
              <c16:uniqueId val="{00000000-B0DA-464F-A490-688DABDADECF}"/>
            </c:ext>
          </c:extLst>
        </c:ser>
        <c:ser>
          <c:idx val="1"/>
          <c:order val="1"/>
          <c:tx>
            <c:strRef>
              <c:f>'Summary (2)'!$E$342</c:f>
              <c:strCache>
                <c:ptCount val="1"/>
                <c:pt idx="0">
                  <c:v>CP off-budget</c:v>
                </c:pt>
              </c:strCache>
            </c:strRef>
          </c:tx>
          <c:spPr>
            <a:solidFill>
              <a:schemeClr val="accent6">
                <a:lumMod val="20000"/>
                <a:lumOff val="80000"/>
              </a:schemeClr>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'Summary (2)'!$F$337:$I$337</c:f>
              <c:numCache>
                <c:formatCode>General</c:formatCode>
                <c:ptCount val="4"/>
                <c:pt idx="0">
                  <c:v>2018</c:v>
                </c:pt>
                <c:pt idx="1">
                  <c:v>2019</c:v>
                </c:pt>
                <c:pt idx="2">
                  <c:v>2020</c:v>
                </c:pt>
                <c:pt idx="3">
                  <c:v>2021</c:v>
                </c:pt>
              </c:numCache>
            </c:numRef>
          </c:cat>
          <c:val>
            <c:numRef>
              <c:f>'Summary (2)'!$F$342:$I$342</c:f>
              <c:numCache>
                <c:formatCode>0%</c:formatCode>
                <c:ptCount val="4"/>
                <c:pt idx="0">
                  <c:v>0.76338867535287169</c:v>
                </c:pt>
                <c:pt idx="1">
                  <c:v>0.84508797852106676</c:v>
                </c:pt>
                <c:pt idx="2">
                  <c:v>0.84434088495963455</c:v>
                </c:pt>
                <c:pt idx="3">
                  <c:v>0.71345387868941268</c:v>
                </c:pt>
              </c:numCache>
            </c:numRef>
          </c:val>
          <c:extLst>
            <c:ext xmlns:c16="http://schemas.microsoft.com/office/drawing/2014/chart" uri="{C3380CC4-5D6E-409C-BE32-E72D297353CC}">
              <c16:uniqueId val="{00000001-B0DA-464F-A490-688DABDADECF}"/>
            </c:ext>
          </c:extLst>
        </c:ser>
        <c:dLbls>
          <c:dLblPos val="ctr"/>
          <c:showLegendKey val="0"/>
          <c:showVal val="1"/>
          <c:showCatName val="0"/>
          <c:showSerName val="0"/>
          <c:showPercent val="0"/>
          <c:showBubbleSize val="0"/>
        </c:dLbls>
        <c:gapWidth val="150"/>
        <c:overlap val="100"/>
        <c:axId val="784051663"/>
        <c:axId val="526379615"/>
      </c:barChart>
      <c:catAx>
        <c:axId val="7840516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526379615"/>
        <c:crosses val="autoZero"/>
        <c:auto val="1"/>
        <c:lblAlgn val="ctr"/>
        <c:lblOffset val="100"/>
        <c:noMultiLvlLbl val="0"/>
      </c:catAx>
      <c:valAx>
        <c:axId val="52637961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784051663"/>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69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sz="1400"/>
      </a:pPr>
      <a:endParaRPr lang="fr-FR"/>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'top projects'!$O$17</c:f>
              <c:strCache>
                <c:ptCount val="1"/>
                <c:pt idx="0">
                  <c:v>2021 Nutrition-related expenditure</c:v>
                </c:pt>
              </c:strCache>
            </c:strRef>
          </c:tx>
          <c:spPr>
            <a:solidFill>
              <a:schemeClr val="accent1">
                <a:lumMod val="75000"/>
              </a:schemeClr>
            </a:solidFill>
            <a:ln>
              <a:noFill/>
            </a:ln>
            <a:effectLst/>
          </c:spPr>
          <c:invertIfNegative val="0"/>
          <c:cat>
            <c:strRef>
              <c:f>'top projects'!$N$18:$N$23</c:f>
              <c:strCache>
                <c:ptCount val="6"/>
                <c:pt idx="0">
                  <c:v>Primary School Feeding Programme</c:v>
                </c:pt>
                <c:pt idx="1">
                  <c:v>Zambia Water and Sanitation Project MCA</c:v>
                </c:pt>
                <c:pt idx="2">
                  <c:v>National Food Reserves</c:v>
                </c:pt>
                <c:pt idx="3">
                  <c:v>Social Cash Transfer</c:v>
                </c:pt>
                <c:pt idx="4">
                  <c:v>Farmer Input Support</c:v>
                </c:pt>
                <c:pt idx="5">
                  <c:v>Primary Health Services</c:v>
                </c:pt>
              </c:strCache>
            </c:strRef>
          </c:cat>
          <c:val>
            <c:numRef>
              <c:f>'top projects'!$O$18:$O$23</c:f>
              <c:numCache>
                <c:formatCode>0%</c:formatCode>
                <c:ptCount val="6"/>
                <c:pt idx="0">
                  <c:v>4.7967843071505104E-2</c:v>
                </c:pt>
                <c:pt idx="1">
                  <c:v>0.11189733791191635</c:v>
                </c:pt>
                <c:pt idx="2">
                  <c:v>0.15302862649173923</c:v>
                </c:pt>
                <c:pt idx="3">
                  <c:v>0.18812982074708118</c:v>
                </c:pt>
                <c:pt idx="4">
                  <c:v>0.18983228142270434</c:v>
                </c:pt>
                <c:pt idx="5">
                  <c:v>0.21204165266617886</c:v>
                </c:pt>
              </c:numCache>
            </c:numRef>
          </c:val>
          <c:extLst>
            <c:ext xmlns:c16="http://schemas.microsoft.com/office/drawing/2014/chart" uri="{C3380CC4-5D6E-409C-BE32-E72D297353CC}">
              <c16:uniqueId val="{00000000-2941-4D1E-9968-D7F0C05CBC97}"/>
            </c:ext>
          </c:extLst>
        </c:ser>
        <c:dLbls>
          <c:showLegendKey val="0"/>
          <c:showVal val="0"/>
          <c:showCatName val="0"/>
          <c:showSerName val="0"/>
          <c:showPercent val="0"/>
          <c:showBubbleSize val="0"/>
        </c:dLbls>
        <c:gapWidth val="182"/>
        <c:axId val="659341439"/>
        <c:axId val="900650799"/>
      </c:barChart>
      <c:catAx>
        <c:axId val="65934143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900650799"/>
        <c:crosses val="autoZero"/>
        <c:auto val="1"/>
        <c:lblAlgn val="ctr"/>
        <c:lblOffset val="100"/>
        <c:noMultiLvlLbl val="0"/>
      </c:catAx>
      <c:valAx>
        <c:axId val="90065079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6593414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'Summary (2)'!$E$365</c:f>
              <c:strCache>
                <c:ptCount val="1"/>
                <c:pt idx="0">
                  <c:v>NFNC Budget</c:v>
                </c:pt>
              </c:strCache>
            </c:strRef>
          </c:tx>
          <c:spPr>
            <a:solidFill>
              <a:schemeClr val="accent1"/>
            </a:solidFill>
            <a:ln>
              <a:noFill/>
            </a:ln>
            <a:effectLst/>
          </c:spPr>
          <c:invertIfNegative val="0"/>
          <c:cat>
            <c:numRef>
              <c:f>'Summary (2)'!$F$364:$I$364</c:f>
              <c:numCache>
                <c:formatCode>General</c:formatCode>
                <c:ptCount val="4"/>
                <c:pt idx="0">
                  <c:v>2018</c:v>
                </c:pt>
                <c:pt idx="1">
                  <c:v>2019</c:v>
                </c:pt>
                <c:pt idx="2">
                  <c:v>2020</c:v>
                </c:pt>
                <c:pt idx="3">
                  <c:v>2021</c:v>
                </c:pt>
              </c:numCache>
            </c:numRef>
          </c:cat>
          <c:val>
            <c:numRef>
              <c:f>'Summary (2)'!$F$365:$I$365</c:f>
              <c:numCache>
                <c:formatCode>#,##0</c:formatCode>
                <c:ptCount val="4"/>
                <c:pt idx="0">
                  <c:v>10163150</c:v>
                </c:pt>
                <c:pt idx="1">
                  <c:v>11445746</c:v>
                </c:pt>
                <c:pt idx="2">
                  <c:v>10011139</c:v>
                </c:pt>
                <c:pt idx="3">
                  <c:v>10011139</c:v>
                </c:pt>
              </c:numCache>
            </c:numRef>
          </c:val>
          <c:extLst>
            <c:ext xmlns:c16="http://schemas.microsoft.com/office/drawing/2014/chart" uri="{C3380CC4-5D6E-409C-BE32-E72D297353CC}">
              <c16:uniqueId val="{00000000-2764-400E-AED1-EF244B19F1B1}"/>
            </c:ext>
          </c:extLst>
        </c:ser>
        <c:ser>
          <c:idx val="1"/>
          <c:order val="1"/>
          <c:tx>
            <c:strRef>
              <c:f>'Summary (2)'!$E$366</c:f>
              <c:strCache>
                <c:ptCount val="1"/>
                <c:pt idx="0">
                  <c:v>NFNC Expenditure</c:v>
                </c:pt>
              </c:strCache>
            </c:strRef>
          </c:tx>
          <c:spPr>
            <a:solidFill>
              <a:schemeClr val="accent1">
                <a:lumMod val="50000"/>
              </a:schemeClr>
            </a:solidFill>
            <a:ln>
              <a:noFill/>
            </a:ln>
            <a:effectLst/>
          </c:spPr>
          <c:invertIfNegative val="0"/>
          <c:cat>
            <c:numRef>
              <c:f>'Summary (2)'!$F$364:$I$364</c:f>
              <c:numCache>
                <c:formatCode>General</c:formatCode>
                <c:ptCount val="4"/>
                <c:pt idx="0">
                  <c:v>2018</c:v>
                </c:pt>
                <c:pt idx="1">
                  <c:v>2019</c:v>
                </c:pt>
                <c:pt idx="2">
                  <c:v>2020</c:v>
                </c:pt>
                <c:pt idx="3">
                  <c:v>2021</c:v>
                </c:pt>
              </c:numCache>
            </c:numRef>
          </c:cat>
          <c:val>
            <c:numRef>
              <c:f>'Summary (2)'!$F$366:$I$366</c:f>
              <c:numCache>
                <c:formatCode>#,##0</c:formatCode>
                <c:ptCount val="4"/>
                <c:pt idx="0">
                  <c:v>8309175</c:v>
                </c:pt>
                <c:pt idx="1">
                  <c:v>7510948</c:v>
                </c:pt>
                <c:pt idx="2">
                  <c:v>8008356</c:v>
                </c:pt>
                <c:pt idx="3">
                  <c:v>10011139</c:v>
                </c:pt>
              </c:numCache>
            </c:numRef>
          </c:val>
          <c:extLst>
            <c:ext xmlns:c16="http://schemas.microsoft.com/office/drawing/2014/chart" uri="{C3380CC4-5D6E-409C-BE32-E72D297353CC}">
              <c16:uniqueId val="{00000001-2764-400E-AED1-EF244B19F1B1}"/>
            </c:ext>
          </c:extLst>
        </c:ser>
        <c:dLbls>
          <c:showLegendKey val="0"/>
          <c:showVal val="0"/>
          <c:showCatName val="0"/>
          <c:showSerName val="0"/>
          <c:showPercent val="0"/>
          <c:showBubbleSize val="0"/>
        </c:dLbls>
        <c:gapWidth val="219"/>
        <c:overlap val="-27"/>
        <c:axId val="1696625519"/>
        <c:axId val="1812614943"/>
      </c:barChart>
      <c:catAx>
        <c:axId val="16966255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812614943"/>
        <c:crosses val="autoZero"/>
        <c:auto val="1"/>
        <c:lblAlgn val="ctr"/>
        <c:lblOffset val="100"/>
        <c:noMultiLvlLbl val="0"/>
      </c:catAx>
      <c:valAx>
        <c:axId val="1812614943"/>
        <c:scaling>
          <c:orientation val="minMax"/>
        </c:scaling>
        <c:delete val="0"/>
        <c:axPos val="l"/>
        <c:majorGridlines>
          <c:spPr>
            <a:ln w="9525" cap="flat" cmpd="sng" algn="ctr">
              <a:solidFill>
                <a:schemeClr val="tx1">
                  <a:lumMod val="15000"/>
                  <a:lumOff val="85000"/>
                </a:schemeClr>
              </a:solidFill>
              <a:round/>
            </a:ln>
            <a:effectLst/>
          </c:spPr>
        </c:majorGridlines>
        <c:title>
          <c:tx>
            <c:strRef>
              <c:f>'Summary (2)'!$E$363</c:f>
              <c:strCache>
                <c:ptCount val="1"/>
                <c:pt idx="0">
                  <c:v>Nutrition-related expenditure, ZMW nominal</c:v>
                </c:pt>
              </c:strCache>
            </c:strRef>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696625519"/>
        <c:crosses val="autoZero"/>
        <c:crossBetween val="between"/>
        <c:dispUnits>
          <c:builtInUnit val="millions"/>
          <c:dispUnitsLbl>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tx>
            <c:strRef>
              <c:f>'Poverty Headcount'!$A$26</c:f>
              <c:strCache>
                <c:ptCount val="1"/>
                <c:pt idx="0">
                  <c:v>Poverty headcount ratio at $2.15 a day (2017 PPP)</c:v>
                </c:pt>
              </c:strCache>
            </c:strRef>
          </c:tx>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2FB0-4FF0-B6F1-97D980BD9E87}"/>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3-2FB0-4FF0-B6F1-97D980BD9E87}"/>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5-2FB0-4FF0-B6F1-97D980BD9E87}"/>
              </c:ext>
            </c:extLst>
          </c:dPt>
          <c:dPt>
            <c:idx val="3"/>
            <c:invertIfNegative val="0"/>
            <c:bubble3D val="0"/>
            <c:spPr>
              <a:solidFill>
                <a:schemeClr val="accent5"/>
              </a:solidFill>
              <a:ln>
                <a:noFill/>
              </a:ln>
              <a:effectLst/>
            </c:spPr>
            <c:extLst>
              <c:ext xmlns:c16="http://schemas.microsoft.com/office/drawing/2014/chart" uri="{C3380CC4-5D6E-409C-BE32-E72D297353CC}">
                <c16:uniqueId val="{00000007-2FB0-4FF0-B6F1-97D980BD9E87}"/>
              </c:ext>
            </c:extLst>
          </c:dPt>
          <c:cat>
            <c:strRef>
              <c:f>'Poverty Headcount'!$B$25:$E$25</c:f>
              <c:strCache>
                <c:ptCount val="4"/>
                <c:pt idx="0">
                  <c:v>Zambia</c:v>
                </c:pt>
                <c:pt idx="1">
                  <c:v>Kenya</c:v>
                </c:pt>
                <c:pt idx="2">
                  <c:v>Tanzania</c:v>
                </c:pt>
                <c:pt idx="3">
                  <c:v>Rwanda</c:v>
                </c:pt>
              </c:strCache>
            </c:strRef>
          </c:cat>
          <c:val>
            <c:numRef>
              <c:f>'Poverty Headcount'!$B$26:$E$26</c:f>
              <c:numCache>
                <c:formatCode>General</c:formatCode>
                <c:ptCount val="4"/>
                <c:pt idx="0">
                  <c:v>61.4</c:v>
                </c:pt>
                <c:pt idx="1">
                  <c:v>36.1</c:v>
                </c:pt>
                <c:pt idx="2">
                  <c:v>26.4</c:v>
                </c:pt>
                <c:pt idx="3">
                  <c:v>52</c:v>
                </c:pt>
              </c:numCache>
            </c:numRef>
          </c:val>
          <c:extLst>
            <c:ext xmlns:c16="http://schemas.microsoft.com/office/drawing/2014/chart" uri="{C3380CC4-5D6E-409C-BE32-E72D297353CC}">
              <c16:uniqueId val="{00000008-2FB0-4FF0-B6F1-97D980BD9E87}"/>
            </c:ext>
          </c:extLst>
        </c:ser>
        <c:dLbls>
          <c:showLegendKey val="0"/>
          <c:showVal val="0"/>
          <c:showCatName val="0"/>
          <c:showSerName val="0"/>
          <c:showPercent val="0"/>
          <c:showBubbleSize val="0"/>
        </c:dLbls>
        <c:gapWidth val="219"/>
        <c:overlap val="-27"/>
        <c:axId val="123910432"/>
        <c:axId val="125364608"/>
      </c:barChart>
      <c:catAx>
        <c:axId val="123910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fr-FR"/>
          </a:p>
        </c:txPr>
        <c:crossAx val="125364608"/>
        <c:crosses val="autoZero"/>
        <c:auto val="1"/>
        <c:lblAlgn val="ctr"/>
        <c:lblOffset val="100"/>
        <c:noMultiLvlLbl val="0"/>
      </c:catAx>
      <c:valAx>
        <c:axId val="125364608"/>
        <c:scaling>
          <c:orientation val="minMax"/>
        </c:scaling>
        <c:delete val="0"/>
        <c:axPos val="l"/>
        <c:majorGridlines>
          <c:spPr>
            <a:ln w="9525" cap="flat" cmpd="sng" algn="ctr">
              <a:solidFill>
                <a:schemeClr val="tx1">
                  <a:lumMod val="15000"/>
                  <a:lumOff val="85000"/>
                </a:schemeClr>
              </a:solidFill>
              <a:round/>
            </a:ln>
            <a:effectLst/>
          </c:spPr>
        </c:majorGridlines>
        <c:title>
          <c:tx>
            <c:strRef>
              <c:f>'Poverty Headcount'!$A$27</c:f>
              <c:strCache>
                <c:ptCount val="1"/>
                <c:pt idx="0">
                  <c:v>% of population</c:v>
                </c:pt>
              </c:strCache>
            </c:strRef>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1239104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1"/>
        <c:ser>
          <c:idx val="0"/>
          <c:order val="0"/>
          <c:tx>
            <c:strRef>
              <c:f>Sheet1!$D$5</c:f>
              <c:strCache>
                <c:ptCount val="1"/>
                <c:pt idx="0">
                  <c:v>stunting</c:v>
                </c:pt>
              </c:strCache>
            </c:strRef>
          </c:tx>
          <c:invertIfNegative val="0"/>
          <c:dPt>
            <c:idx val="0"/>
            <c:invertIfNegative val="0"/>
            <c:bubble3D val="0"/>
            <c:spPr>
              <a:solidFill>
                <a:schemeClr val="accent1"/>
              </a:solidFill>
              <a:ln>
                <a:noFill/>
              </a:ln>
              <a:effectLst/>
              <a:sp3d/>
            </c:spPr>
            <c:extLst>
              <c:ext xmlns:c16="http://schemas.microsoft.com/office/drawing/2014/chart" uri="{C3380CC4-5D6E-409C-BE32-E72D297353CC}">
                <c16:uniqueId val="{00000001-2AF9-4A94-A54B-022193B51408}"/>
              </c:ext>
            </c:extLst>
          </c:dPt>
          <c:dPt>
            <c:idx val="1"/>
            <c:invertIfNegative val="0"/>
            <c:bubble3D val="0"/>
            <c:spPr>
              <a:solidFill>
                <a:schemeClr val="accent2"/>
              </a:solidFill>
              <a:ln>
                <a:noFill/>
              </a:ln>
              <a:effectLst/>
              <a:sp3d/>
            </c:spPr>
            <c:extLst>
              <c:ext xmlns:c16="http://schemas.microsoft.com/office/drawing/2014/chart" uri="{C3380CC4-5D6E-409C-BE32-E72D297353CC}">
                <c16:uniqueId val="{00000003-2AF9-4A94-A54B-022193B51408}"/>
              </c:ext>
            </c:extLst>
          </c:dPt>
          <c:dPt>
            <c:idx val="2"/>
            <c:invertIfNegative val="0"/>
            <c:bubble3D val="0"/>
            <c:spPr>
              <a:solidFill>
                <a:schemeClr val="accent3"/>
              </a:solidFill>
              <a:ln>
                <a:noFill/>
              </a:ln>
              <a:effectLst/>
              <a:sp3d/>
            </c:spPr>
            <c:extLst>
              <c:ext xmlns:c16="http://schemas.microsoft.com/office/drawing/2014/chart" uri="{C3380CC4-5D6E-409C-BE32-E72D297353CC}">
                <c16:uniqueId val="{00000005-2AF9-4A94-A54B-022193B51408}"/>
              </c:ext>
            </c:extLst>
          </c:dPt>
          <c:dPt>
            <c:idx val="3"/>
            <c:invertIfNegative val="0"/>
            <c:bubble3D val="0"/>
            <c:spPr>
              <a:solidFill>
                <a:schemeClr val="accent4"/>
              </a:solidFill>
              <a:ln>
                <a:noFill/>
              </a:ln>
              <a:effectLst/>
              <a:sp3d/>
            </c:spPr>
            <c:extLst>
              <c:ext xmlns:c16="http://schemas.microsoft.com/office/drawing/2014/chart" uri="{C3380CC4-5D6E-409C-BE32-E72D297353CC}">
                <c16:uniqueId val="{00000007-2AF9-4A94-A54B-022193B51408}"/>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Sheet1!$G$4:$J$4</c:f>
              <c:numCache>
                <c:formatCode>General</c:formatCode>
                <c:ptCount val="4"/>
                <c:pt idx="0">
                  <c:v>2001</c:v>
                </c:pt>
                <c:pt idx="1">
                  <c:v>2007</c:v>
                </c:pt>
                <c:pt idx="2">
                  <c:v>2013</c:v>
                </c:pt>
                <c:pt idx="3">
                  <c:v>2018</c:v>
                </c:pt>
              </c:numCache>
            </c:numRef>
          </c:cat>
          <c:val>
            <c:numRef>
              <c:f>Sheet1!$G$5:$J$5</c:f>
              <c:numCache>
                <c:formatCode>General</c:formatCode>
                <c:ptCount val="4"/>
                <c:pt idx="0">
                  <c:v>53</c:v>
                </c:pt>
                <c:pt idx="1">
                  <c:v>45</c:v>
                </c:pt>
                <c:pt idx="2">
                  <c:v>40</c:v>
                </c:pt>
                <c:pt idx="3">
                  <c:v>35</c:v>
                </c:pt>
              </c:numCache>
            </c:numRef>
          </c:val>
          <c:extLst>
            <c:ext xmlns:c16="http://schemas.microsoft.com/office/drawing/2014/chart" uri="{C3380CC4-5D6E-409C-BE32-E72D297353CC}">
              <c16:uniqueId val="{00000008-2AF9-4A94-A54B-022193B51408}"/>
            </c:ext>
          </c:extLst>
        </c:ser>
        <c:dLbls>
          <c:showLegendKey val="0"/>
          <c:showVal val="0"/>
          <c:showCatName val="0"/>
          <c:showSerName val="0"/>
          <c:showPercent val="0"/>
          <c:showBubbleSize val="0"/>
        </c:dLbls>
        <c:gapWidth val="55"/>
        <c:gapDepth val="55"/>
        <c:shape val="box"/>
        <c:axId val="1938998208"/>
        <c:axId val="1615693328"/>
        <c:axId val="0"/>
      </c:bar3DChart>
      <c:catAx>
        <c:axId val="193899820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615693328"/>
        <c:crosses val="autoZero"/>
        <c:auto val="1"/>
        <c:lblAlgn val="ctr"/>
        <c:lblOffset val="100"/>
        <c:noMultiLvlLbl val="0"/>
      </c:catAx>
      <c:valAx>
        <c:axId val="1615693328"/>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19389982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1"/>
        <c:ser>
          <c:idx val="0"/>
          <c:order val="0"/>
          <c:tx>
            <c:strRef>
              <c:f>Sheet1!$D$10</c:f>
              <c:strCache>
                <c:ptCount val="1"/>
                <c:pt idx="0">
                  <c:v>wasting</c:v>
                </c:pt>
              </c:strCache>
            </c:strRef>
          </c:tx>
          <c:invertIfNegative val="0"/>
          <c:dPt>
            <c:idx val="0"/>
            <c:invertIfNegative val="0"/>
            <c:bubble3D val="0"/>
            <c:spPr>
              <a:solidFill>
                <a:schemeClr val="accent1"/>
              </a:solidFill>
              <a:ln>
                <a:noFill/>
              </a:ln>
              <a:effectLst/>
              <a:sp3d/>
            </c:spPr>
            <c:extLst>
              <c:ext xmlns:c16="http://schemas.microsoft.com/office/drawing/2014/chart" uri="{C3380CC4-5D6E-409C-BE32-E72D297353CC}">
                <c16:uniqueId val="{00000001-25F5-40EE-BC23-236C21D67853}"/>
              </c:ext>
            </c:extLst>
          </c:dPt>
          <c:dPt>
            <c:idx val="1"/>
            <c:invertIfNegative val="0"/>
            <c:bubble3D val="0"/>
            <c:spPr>
              <a:solidFill>
                <a:schemeClr val="accent2"/>
              </a:solidFill>
              <a:ln>
                <a:noFill/>
              </a:ln>
              <a:effectLst/>
              <a:sp3d/>
            </c:spPr>
            <c:extLst>
              <c:ext xmlns:c16="http://schemas.microsoft.com/office/drawing/2014/chart" uri="{C3380CC4-5D6E-409C-BE32-E72D297353CC}">
                <c16:uniqueId val="{00000003-25F5-40EE-BC23-236C21D67853}"/>
              </c:ext>
            </c:extLst>
          </c:dPt>
          <c:dPt>
            <c:idx val="2"/>
            <c:invertIfNegative val="0"/>
            <c:bubble3D val="0"/>
            <c:spPr>
              <a:solidFill>
                <a:schemeClr val="accent3"/>
              </a:solidFill>
              <a:ln>
                <a:noFill/>
              </a:ln>
              <a:effectLst/>
              <a:sp3d/>
            </c:spPr>
            <c:extLst>
              <c:ext xmlns:c16="http://schemas.microsoft.com/office/drawing/2014/chart" uri="{C3380CC4-5D6E-409C-BE32-E72D297353CC}">
                <c16:uniqueId val="{00000005-25F5-40EE-BC23-236C21D67853}"/>
              </c:ext>
            </c:extLst>
          </c:dPt>
          <c:dPt>
            <c:idx val="3"/>
            <c:invertIfNegative val="0"/>
            <c:bubble3D val="0"/>
            <c:spPr>
              <a:solidFill>
                <a:schemeClr val="accent4"/>
              </a:solidFill>
              <a:ln>
                <a:noFill/>
              </a:ln>
              <a:effectLst/>
              <a:sp3d/>
            </c:spPr>
            <c:extLst>
              <c:ext xmlns:c16="http://schemas.microsoft.com/office/drawing/2014/chart" uri="{C3380CC4-5D6E-409C-BE32-E72D297353CC}">
                <c16:uniqueId val="{00000007-25F5-40EE-BC23-236C21D67853}"/>
              </c:ext>
            </c:extLst>
          </c:dPt>
          <c:cat>
            <c:numRef>
              <c:f>Sheet1!$G$9:$J$9</c:f>
              <c:numCache>
                <c:formatCode>General</c:formatCode>
                <c:ptCount val="4"/>
                <c:pt idx="0">
                  <c:v>2001</c:v>
                </c:pt>
                <c:pt idx="1">
                  <c:v>2007</c:v>
                </c:pt>
                <c:pt idx="2">
                  <c:v>2013</c:v>
                </c:pt>
                <c:pt idx="3">
                  <c:v>2018</c:v>
                </c:pt>
              </c:numCache>
            </c:numRef>
          </c:cat>
          <c:val>
            <c:numRef>
              <c:f>Sheet1!$G$10:$J$10</c:f>
              <c:numCache>
                <c:formatCode>General</c:formatCode>
                <c:ptCount val="4"/>
                <c:pt idx="0">
                  <c:v>5</c:v>
                </c:pt>
                <c:pt idx="1">
                  <c:v>5</c:v>
                </c:pt>
                <c:pt idx="2">
                  <c:v>6</c:v>
                </c:pt>
                <c:pt idx="3">
                  <c:v>4</c:v>
                </c:pt>
              </c:numCache>
            </c:numRef>
          </c:val>
          <c:extLst>
            <c:ext xmlns:c16="http://schemas.microsoft.com/office/drawing/2014/chart" uri="{C3380CC4-5D6E-409C-BE32-E72D297353CC}">
              <c16:uniqueId val="{00000008-25F5-40EE-BC23-236C21D67853}"/>
            </c:ext>
          </c:extLst>
        </c:ser>
        <c:dLbls>
          <c:showLegendKey val="0"/>
          <c:showVal val="0"/>
          <c:showCatName val="0"/>
          <c:showSerName val="0"/>
          <c:showPercent val="0"/>
          <c:showBubbleSize val="0"/>
        </c:dLbls>
        <c:gapWidth val="150"/>
        <c:shape val="box"/>
        <c:axId val="1609049616"/>
        <c:axId val="1781842384"/>
        <c:axId val="0"/>
      </c:bar3DChart>
      <c:catAx>
        <c:axId val="160904961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781842384"/>
        <c:crosses val="autoZero"/>
        <c:auto val="1"/>
        <c:lblAlgn val="ctr"/>
        <c:lblOffset val="100"/>
        <c:noMultiLvlLbl val="0"/>
      </c:catAx>
      <c:valAx>
        <c:axId val="1781842384"/>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60904961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fr-FR"/>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1"/>
          <c:order val="1"/>
          <c:tx>
            <c:strRef>
              <c:f>'Summary (2)'!$E$5</c:f>
              <c:strCache>
                <c:ptCount val="1"/>
                <c:pt idx="0">
                  <c:v>Total expenditure, real</c:v>
                </c:pt>
              </c:strCache>
            </c:strRef>
          </c:tx>
          <c:spPr>
            <a:solidFill>
              <a:schemeClr val="accent1">
                <a:tint val="77000"/>
              </a:schemeClr>
            </a:solidFill>
            <a:ln>
              <a:noFill/>
            </a:ln>
            <a:effectLst/>
          </c:spPr>
          <c:invertIfNegative val="0"/>
          <c:cat>
            <c:numRef>
              <c:f>'Summary (2)'!$F$3:$I$3</c:f>
              <c:numCache>
                <c:formatCode>General</c:formatCode>
                <c:ptCount val="4"/>
                <c:pt idx="0">
                  <c:v>2018</c:v>
                </c:pt>
                <c:pt idx="1">
                  <c:v>2019</c:v>
                </c:pt>
                <c:pt idx="2">
                  <c:v>2020</c:v>
                </c:pt>
                <c:pt idx="3">
                  <c:v>2021</c:v>
                </c:pt>
              </c:numCache>
            </c:numRef>
          </c:cat>
          <c:val>
            <c:numRef>
              <c:f>'Summary (2)'!$F$5:$I$5</c:f>
              <c:numCache>
                <c:formatCode>_-* #,##0_-;\-* #,##0_-;_-* "-"??_-;_-@_-</c:formatCode>
                <c:ptCount val="4"/>
                <c:pt idx="0">
                  <c:v>4374879117.2886715</c:v>
                </c:pt>
                <c:pt idx="1">
                  <c:v>6314191365.058403</c:v>
                </c:pt>
                <c:pt idx="2">
                  <c:v>8508876155.2325945</c:v>
                </c:pt>
                <c:pt idx="3">
                  <c:v>7762577616.9060192</c:v>
                </c:pt>
              </c:numCache>
            </c:numRef>
          </c:val>
          <c:extLst>
            <c:ext xmlns:c16="http://schemas.microsoft.com/office/drawing/2014/chart" uri="{C3380CC4-5D6E-409C-BE32-E72D297353CC}">
              <c16:uniqueId val="{00000000-DB34-49AD-A2CC-467B569BB7E7}"/>
            </c:ext>
          </c:extLst>
        </c:ser>
        <c:dLbls>
          <c:showLegendKey val="0"/>
          <c:showVal val="0"/>
          <c:showCatName val="0"/>
          <c:showSerName val="0"/>
          <c:showPercent val="0"/>
          <c:showBubbleSize val="0"/>
        </c:dLbls>
        <c:gapWidth val="150"/>
        <c:axId val="1265453152"/>
        <c:axId val="1450420608"/>
      </c:barChart>
      <c:lineChart>
        <c:grouping val="standard"/>
        <c:varyColors val="0"/>
        <c:ser>
          <c:idx val="0"/>
          <c:order val="0"/>
          <c:tx>
            <c:strRef>
              <c:f>'Summary (2)'!$E$4</c:f>
              <c:strCache>
                <c:ptCount val="1"/>
                <c:pt idx="0">
                  <c:v>Total expenditure, nominal</c:v>
                </c:pt>
              </c:strCache>
            </c:strRef>
          </c:tx>
          <c:spPr>
            <a:ln w="28575" cap="rnd">
              <a:solidFill>
                <a:schemeClr val="accent1">
                  <a:shade val="76000"/>
                </a:schemeClr>
              </a:solidFill>
              <a:round/>
            </a:ln>
            <a:effectLst/>
          </c:spPr>
          <c:marker>
            <c:symbol val="none"/>
          </c:marker>
          <c:cat>
            <c:numRef>
              <c:f>'Summary (2)'!$F$3:$I$3</c:f>
              <c:numCache>
                <c:formatCode>General</c:formatCode>
                <c:ptCount val="4"/>
                <c:pt idx="0">
                  <c:v>2018</c:v>
                </c:pt>
                <c:pt idx="1">
                  <c:v>2019</c:v>
                </c:pt>
                <c:pt idx="2">
                  <c:v>2020</c:v>
                </c:pt>
                <c:pt idx="3">
                  <c:v>2021</c:v>
                </c:pt>
              </c:numCache>
            </c:numRef>
          </c:cat>
          <c:val>
            <c:numRef>
              <c:f>'Summary (2)'!$F$4:$I$4</c:f>
              <c:numCache>
                <c:formatCode>_-* #,##0_-;\-* #,##0_-;_-* "-"??_-;_-@_-</c:formatCode>
                <c:ptCount val="4"/>
                <c:pt idx="0">
                  <c:v>4374879117.2886715</c:v>
                </c:pt>
                <c:pt idx="1">
                  <c:v>6891959855.7881203</c:v>
                </c:pt>
                <c:pt idx="2">
                  <c:v>10748667773.177496</c:v>
                </c:pt>
                <c:pt idx="3">
                  <c:v>11965260147.218315</c:v>
                </c:pt>
              </c:numCache>
            </c:numRef>
          </c:val>
          <c:smooth val="0"/>
          <c:extLst>
            <c:ext xmlns:c16="http://schemas.microsoft.com/office/drawing/2014/chart" uri="{C3380CC4-5D6E-409C-BE32-E72D297353CC}">
              <c16:uniqueId val="{00000001-DB34-49AD-A2CC-467B569BB7E7}"/>
            </c:ext>
          </c:extLst>
        </c:ser>
        <c:dLbls>
          <c:showLegendKey val="0"/>
          <c:showVal val="0"/>
          <c:showCatName val="0"/>
          <c:showSerName val="0"/>
          <c:showPercent val="0"/>
          <c:showBubbleSize val="0"/>
        </c:dLbls>
        <c:marker val="1"/>
        <c:smooth val="0"/>
        <c:axId val="1265453152"/>
        <c:axId val="1450420608"/>
      </c:lineChart>
      <c:catAx>
        <c:axId val="1265453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crossAx val="1450420608"/>
        <c:crosses val="autoZero"/>
        <c:auto val="1"/>
        <c:lblAlgn val="ctr"/>
        <c:lblOffset val="100"/>
        <c:noMultiLvlLbl val="0"/>
      </c:catAx>
      <c:valAx>
        <c:axId val="1450420608"/>
        <c:scaling>
          <c:orientation val="minMax"/>
        </c:scaling>
        <c:delete val="0"/>
        <c:axPos val="l"/>
        <c:majorGridlines>
          <c:spPr>
            <a:ln w="9525" cap="flat" cmpd="sng" algn="ctr">
              <a:solidFill>
                <a:schemeClr val="tx1">
                  <a:lumMod val="15000"/>
                  <a:lumOff val="85000"/>
                </a:schemeClr>
              </a:solidFill>
              <a:round/>
            </a:ln>
            <a:effectLst/>
          </c:spPr>
        </c:majorGridlines>
        <c:title>
          <c:tx>
            <c:strRef>
              <c:f>'Summary (2)'!$E$2</c:f>
              <c:strCache>
                <c:ptCount val="1"/>
                <c:pt idx="0">
                  <c:v>Nutrition-related expenditure ZMW</c:v>
                </c:pt>
              </c:strCache>
            </c:strRef>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fr-FR"/>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crossAx val="1265453152"/>
        <c:crosses val="autoZero"/>
        <c:crossBetween val="between"/>
        <c:dispUnits>
          <c:builtInUnit val="billions"/>
          <c:dispUnitsLbl>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fr-FR"/>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CE4-427C-B457-00843B8E621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CE4-427C-B457-00843B8E621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CE4-427C-B457-00843B8E621A}"/>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All!$B$23:$B$25</c:f>
              <c:strCache>
                <c:ptCount val="3"/>
                <c:pt idx="0">
                  <c:v>Nutrition specific share</c:v>
                </c:pt>
                <c:pt idx="1">
                  <c:v>Nutrition sensitive share</c:v>
                </c:pt>
                <c:pt idx="2">
                  <c:v>Enabling environment share</c:v>
                </c:pt>
              </c:strCache>
            </c:strRef>
          </c:cat>
          <c:val>
            <c:numRef>
              <c:f>All!$G$23:$G$25</c:f>
              <c:numCache>
                <c:formatCode>0%</c:formatCode>
                <c:ptCount val="3"/>
                <c:pt idx="0">
                  <c:v>9.6928950473166534E-2</c:v>
                </c:pt>
                <c:pt idx="1">
                  <c:v>0.88940305464154512</c:v>
                </c:pt>
                <c:pt idx="2">
                  <c:v>1.3667994885288323E-2</c:v>
                </c:pt>
              </c:numCache>
            </c:numRef>
          </c:val>
          <c:extLst>
            <c:ext xmlns:c16="http://schemas.microsoft.com/office/drawing/2014/chart" uri="{C3380CC4-5D6E-409C-BE32-E72D297353CC}">
              <c16:uniqueId val="{00000006-8CE4-427C-B457-00843B8E621A}"/>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60949541844373856"/>
          <c:y val="0.16429631909928399"/>
          <c:w val="0.34837753960294732"/>
          <c:h val="0.48706806009282605"/>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fr-FR"/>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Onbudget!$B$103</c:f>
              <c:strCache>
                <c:ptCount val="1"/>
                <c:pt idx="0">
                  <c:v>Budget</c:v>
                </c:pt>
              </c:strCache>
            </c:strRef>
          </c:tx>
          <c:spPr>
            <a:solidFill>
              <a:schemeClr val="accent1"/>
            </a:solidFill>
            <a:ln>
              <a:noFill/>
            </a:ln>
            <a:effectLst/>
          </c:spPr>
          <c:invertIfNegative val="0"/>
          <c:cat>
            <c:numRef>
              <c:f>Onbudget!$C$97:$F$97</c:f>
              <c:numCache>
                <c:formatCode>General</c:formatCode>
                <c:ptCount val="4"/>
                <c:pt idx="0">
                  <c:v>2018</c:v>
                </c:pt>
                <c:pt idx="1">
                  <c:v>2019</c:v>
                </c:pt>
                <c:pt idx="2">
                  <c:v>2020</c:v>
                </c:pt>
                <c:pt idx="3">
                  <c:v>2021</c:v>
                </c:pt>
              </c:numCache>
            </c:numRef>
          </c:cat>
          <c:val>
            <c:numRef>
              <c:f>Onbudget!$C$103:$F$103</c:f>
              <c:numCache>
                <c:formatCode>_-* #,##0_-;\-* #,##0_-;_-* "-"??_-;_-@_-</c:formatCode>
                <c:ptCount val="4"/>
                <c:pt idx="0">
                  <c:v>7203550793.1142969</c:v>
                </c:pt>
                <c:pt idx="1">
                  <c:v>8880838251.1037121</c:v>
                </c:pt>
                <c:pt idx="2">
                  <c:v>12193342547.982836</c:v>
                </c:pt>
                <c:pt idx="3">
                  <c:v>11309819659.716007</c:v>
                </c:pt>
              </c:numCache>
            </c:numRef>
          </c:val>
          <c:extLst>
            <c:ext xmlns:c16="http://schemas.microsoft.com/office/drawing/2014/chart" uri="{C3380CC4-5D6E-409C-BE32-E72D297353CC}">
              <c16:uniqueId val="{00000000-F538-4530-B343-7CD0B8E45AD0}"/>
            </c:ext>
          </c:extLst>
        </c:ser>
        <c:ser>
          <c:idx val="1"/>
          <c:order val="1"/>
          <c:tx>
            <c:strRef>
              <c:f>Onbudget!$B$104</c:f>
              <c:strCache>
                <c:ptCount val="1"/>
                <c:pt idx="0">
                  <c:v>Expenditure</c:v>
                </c:pt>
              </c:strCache>
            </c:strRef>
          </c:tx>
          <c:spPr>
            <a:solidFill>
              <a:schemeClr val="accent1">
                <a:lumMod val="50000"/>
              </a:schemeClr>
            </a:solidFill>
            <a:ln>
              <a:noFill/>
            </a:ln>
            <a:effectLst/>
          </c:spPr>
          <c:invertIfNegative val="0"/>
          <c:cat>
            <c:numRef>
              <c:f>Onbudget!$C$97:$F$97</c:f>
              <c:numCache>
                <c:formatCode>General</c:formatCode>
                <c:ptCount val="4"/>
                <c:pt idx="0">
                  <c:v>2018</c:v>
                </c:pt>
                <c:pt idx="1">
                  <c:v>2019</c:v>
                </c:pt>
                <c:pt idx="2">
                  <c:v>2020</c:v>
                </c:pt>
                <c:pt idx="3">
                  <c:v>2021</c:v>
                </c:pt>
              </c:numCache>
            </c:numRef>
          </c:cat>
          <c:val>
            <c:numRef>
              <c:f>Onbudget!$C$104:$F$104</c:f>
              <c:numCache>
                <c:formatCode>_-* #,##0_-;\-* #,##0_-;_-* "-"??_-;_-@_-</c:formatCode>
                <c:ptCount val="4"/>
                <c:pt idx="0">
                  <c:v>3637448151.7143335</c:v>
                </c:pt>
                <c:pt idx="1">
                  <c:v>5950419144.2517986</c:v>
                </c:pt>
                <c:pt idx="2">
                  <c:v>8270303587.9551125</c:v>
                </c:pt>
                <c:pt idx="3">
                  <c:v>10177961634.155024</c:v>
                </c:pt>
              </c:numCache>
            </c:numRef>
          </c:val>
          <c:extLst>
            <c:ext xmlns:c16="http://schemas.microsoft.com/office/drawing/2014/chart" uri="{C3380CC4-5D6E-409C-BE32-E72D297353CC}">
              <c16:uniqueId val="{00000001-F538-4530-B343-7CD0B8E45AD0}"/>
            </c:ext>
          </c:extLst>
        </c:ser>
        <c:dLbls>
          <c:showLegendKey val="0"/>
          <c:showVal val="0"/>
          <c:showCatName val="0"/>
          <c:showSerName val="0"/>
          <c:showPercent val="0"/>
          <c:showBubbleSize val="0"/>
        </c:dLbls>
        <c:gapWidth val="219"/>
        <c:overlap val="-27"/>
        <c:axId val="1126608239"/>
        <c:axId val="1377344447"/>
      </c:barChart>
      <c:catAx>
        <c:axId val="11266082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377344447"/>
        <c:crosses val="autoZero"/>
        <c:auto val="1"/>
        <c:lblAlgn val="ctr"/>
        <c:lblOffset val="100"/>
        <c:noMultiLvlLbl val="0"/>
      </c:catAx>
      <c:valAx>
        <c:axId val="137734444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US" sz="2000" dirty="0"/>
                  <a:t>On-budget nutrition budget and expenditure, ZMW nominal</a:t>
                </a: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fr-FR"/>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crossAx val="1126608239"/>
        <c:crosses val="autoZero"/>
        <c:crossBetween val="between"/>
        <c:dispUnits>
          <c:builtInUnit val="billions"/>
          <c:dispUnitsLbl>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fr-FR"/>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8D6-4B62-AB27-91958B22407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8D6-4B62-AB27-91958B22407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8D6-4B62-AB27-91958B22407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8D6-4B62-AB27-91958B22407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8D6-4B62-AB27-91958B22407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E8D6-4B62-AB27-91958B22407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E8D6-4B62-AB27-91958B224079}"/>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fr-FR"/>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Onbudget!$B$73:$B$79</c:f>
              <c:strCache>
                <c:ptCount val="7"/>
                <c:pt idx="0">
                  <c:v>MOA</c:v>
                </c:pt>
                <c:pt idx="1">
                  <c:v>DMMU</c:v>
                </c:pt>
                <c:pt idx="2">
                  <c:v>MOE</c:v>
                </c:pt>
                <c:pt idx="3">
                  <c:v>MOH</c:v>
                </c:pt>
                <c:pt idx="4">
                  <c:v>MCDSS</c:v>
                </c:pt>
                <c:pt idx="5">
                  <c:v>MWDS</c:v>
                </c:pt>
                <c:pt idx="6">
                  <c:v>MFL</c:v>
                </c:pt>
              </c:strCache>
            </c:strRef>
          </c:cat>
          <c:val>
            <c:numRef>
              <c:f>Onbudget!$G$73:$G$79</c:f>
              <c:numCache>
                <c:formatCode>General</c:formatCode>
                <c:ptCount val="7"/>
                <c:pt idx="0">
                  <c:v>6389260743.3844738</c:v>
                </c:pt>
                <c:pt idx="1">
                  <c:v>316361052.29644632</c:v>
                </c:pt>
                <c:pt idx="2">
                  <c:v>2622348301.3470101</c:v>
                </c:pt>
                <c:pt idx="3">
                  <c:v>6196148775.5474339</c:v>
                </c:pt>
                <c:pt idx="4" formatCode="_-* #,##0_-;\-* #,##0_-;_-* &quot;-&quot;??_-;_-@_-">
                  <c:v>2504134853.5558343</c:v>
                </c:pt>
                <c:pt idx="5">
                  <c:v>3846454719.5227866</c:v>
                </c:pt>
                <c:pt idx="6">
                  <c:v>357141737.77876556</c:v>
                </c:pt>
              </c:numCache>
            </c:numRef>
          </c:val>
          <c:extLst>
            <c:ext xmlns:c16="http://schemas.microsoft.com/office/drawing/2014/chart" uri="{C3380CC4-5D6E-409C-BE32-E72D297353CC}">
              <c16:uniqueId val="{0000000E-E8D6-4B62-AB27-91958B224079}"/>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fr-FR"/>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offbudget!$B$16</c:f>
              <c:strCache>
                <c:ptCount val="1"/>
                <c:pt idx="0">
                  <c:v>Sum of Nominal Amount</c:v>
                </c:pt>
              </c:strCache>
            </c:strRef>
          </c:tx>
          <c:spPr>
            <a:solidFill>
              <a:schemeClr val="accent6">
                <a:lumMod val="40000"/>
                <a:lumOff val="60000"/>
              </a:schemeClr>
            </a:solidFill>
            <a:ln>
              <a:noFill/>
            </a:ln>
            <a:effectLst/>
          </c:spPr>
          <c:invertIfNegative val="0"/>
          <c:cat>
            <c:strRef>
              <c:f>offbudget!$C$6:$F$6</c:f>
              <c:strCache>
                <c:ptCount val="4"/>
                <c:pt idx="0">
                  <c:v>2018</c:v>
                </c:pt>
                <c:pt idx="1">
                  <c:v>2019</c:v>
                </c:pt>
                <c:pt idx="2">
                  <c:v>2020</c:v>
                </c:pt>
                <c:pt idx="3">
                  <c:v>2021</c:v>
                </c:pt>
              </c:strCache>
            </c:strRef>
          </c:cat>
          <c:val>
            <c:numRef>
              <c:f>offbudget!$C$16:$F$16</c:f>
              <c:numCache>
                <c:formatCode>_-* #,##0_-;\-* #,##0_-;_-* "-"??_-;_-@_-</c:formatCode>
                <c:ptCount val="4"/>
                <c:pt idx="0">
                  <c:v>737430965.57433784</c:v>
                </c:pt>
                <c:pt idx="1">
                  <c:v>941540711.53632259</c:v>
                </c:pt>
                <c:pt idx="2">
                  <c:v>2478364185.2223802</c:v>
                </c:pt>
                <c:pt idx="3">
                  <c:v>1787298513.0632894</c:v>
                </c:pt>
              </c:numCache>
            </c:numRef>
          </c:val>
          <c:extLst>
            <c:ext xmlns:c16="http://schemas.microsoft.com/office/drawing/2014/chart" uri="{C3380CC4-5D6E-409C-BE32-E72D297353CC}">
              <c16:uniqueId val="{00000000-0FD7-4543-8CDC-63F7488D6EC6}"/>
            </c:ext>
          </c:extLst>
        </c:ser>
        <c:dLbls>
          <c:showLegendKey val="0"/>
          <c:showVal val="0"/>
          <c:showCatName val="0"/>
          <c:showSerName val="0"/>
          <c:showPercent val="0"/>
          <c:showBubbleSize val="0"/>
        </c:dLbls>
        <c:gapWidth val="150"/>
        <c:overlap val="100"/>
        <c:axId val="782247488"/>
        <c:axId val="1034816528"/>
      </c:barChart>
      <c:catAx>
        <c:axId val="782247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1034816528"/>
        <c:crosses val="autoZero"/>
        <c:auto val="1"/>
        <c:lblAlgn val="ctr"/>
        <c:lblOffset val="100"/>
        <c:noMultiLvlLbl val="0"/>
      </c:catAx>
      <c:valAx>
        <c:axId val="1034816528"/>
        <c:scaling>
          <c:orientation val="minMax"/>
        </c:scaling>
        <c:delete val="0"/>
        <c:axPos val="l"/>
        <c:majorGridlines>
          <c:spPr>
            <a:ln w="9525" cap="flat" cmpd="sng" algn="ctr">
              <a:solidFill>
                <a:schemeClr val="tx1">
                  <a:lumMod val="15000"/>
                  <a:lumOff val="85000"/>
                </a:schemeClr>
              </a:solidFill>
              <a:round/>
            </a:ln>
            <a:effectLst/>
          </c:spPr>
        </c:majorGridlines>
        <c:title>
          <c:tx>
            <c:strRef>
              <c:f>offbudget!$A$16</c:f>
              <c:strCache>
                <c:ptCount val="1"/>
                <c:pt idx="0">
                  <c:v>Nutrition-related expenditure, ZMW nominal</c:v>
                </c:pt>
              </c:strCache>
            </c:strRef>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fr-FR"/>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crossAx val="782247488"/>
        <c:crosses val="autoZero"/>
        <c:crossBetween val="between"/>
        <c:dispUnits>
          <c:builtInUnit val="billions"/>
          <c:dispUnitsLbl>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dispUnitsLbl>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fr-F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4">
  <a:schemeClr val="accent1"/>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05_506F77BE.xml><?xml version="1.0" encoding="utf-8"?>
<p188:cmLst xmlns:a="http://schemas.openxmlformats.org/drawingml/2006/main" xmlns:r="http://schemas.openxmlformats.org/officeDocument/2006/relationships" xmlns:p188="http://schemas.microsoft.com/office/powerpoint/2018/8/main">
  <p188:cm id="{53053BD4-E963-45F5-8778-B496D311E132}" authorId="{7D733F6E-27E2-11E8-AD71-4C94C37D440D}" created="2024-07-16T12:27:36.331">
    <pc:sldMkLst xmlns:pc="http://schemas.microsoft.com/office/powerpoint/2013/main/command">
      <pc:docMk/>
      <pc:sldMk cId="1349482430" sldId="261"/>
    </pc:sldMkLst>
    <p188:txBody>
      <a:bodyPr/>
      <a:lstStyle/>
      <a:p>
        <a:r>
          <a:rPr lang="en-US"/>
          <a:t>Removed point on risk factor and disability as we need s reference at least 35% we have</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8A3633-B4A8-4F44-A81D-EECAE5ABCFB9}"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85DDEE82-935D-4EF0-A166-66D11798A8C3}">
      <dgm:prSet phldrT="[Text]" custT="1"/>
      <dgm:spPr/>
      <dgm:t>
        <a:bodyPr/>
        <a:lstStyle/>
        <a:p>
          <a:r>
            <a:rPr lang="en-US" sz="2800" dirty="0"/>
            <a:t>Defined scope</a:t>
          </a:r>
          <a:endParaRPr lang="fr-FR" sz="2800" dirty="0"/>
        </a:p>
      </dgm:t>
    </dgm:pt>
    <dgm:pt modelId="{1594B107-12BE-4613-B062-21B015BAA438}" type="parTrans" cxnId="{C1486A09-1323-406B-956F-02E1456AE46A}">
      <dgm:prSet/>
      <dgm:spPr/>
      <dgm:t>
        <a:bodyPr/>
        <a:lstStyle/>
        <a:p>
          <a:endParaRPr lang="fr-FR"/>
        </a:p>
      </dgm:t>
    </dgm:pt>
    <dgm:pt modelId="{5E6E7B39-EC52-405C-900E-5A62502C5732}" type="sibTrans" cxnId="{C1486A09-1323-406B-956F-02E1456AE46A}">
      <dgm:prSet/>
      <dgm:spPr/>
      <dgm:t>
        <a:bodyPr/>
        <a:lstStyle/>
        <a:p>
          <a:endParaRPr lang="fr-FR"/>
        </a:p>
      </dgm:t>
    </dgm:pt>
    <dgm:pt modelId="{DBB34576-E7F1-4D2F-B811-126420B77AA0}">
      <dgm:prSet phldrT="[Text]" custT="1"/>
      <dgm:spPr/>
      <dgm:t>
        <a:bodyPr/>
        <a:lstStyle/>
        <a:p>
          <a:r>
            <a:rPr lang="en-US" sz="2400" dirty="0"/>
            <a:t>Assessed data sources</a:t>
          </a:r>
          <a:endParaRPr lang="fr-FR" sz="2400" dirty="0"/>
        </a:p>
      </dgm:t>
    </dgm:pt>
    <dgm:pt modelId="{E8A8CF8F-4D9C-4DBC-8A7C-78FD2B9DF1A8}" type="parTrans" cxnId="{F3263C4D-EB7B-4A16-8F39-12DA1950A7A1}">
      <dgm:prSet/>
      <dgm:spPr/>
      <dgm:t>
        <a:bodyPr/>
        <a:lstStyle/>
        <a:p>
          <a:endParaRPr lang="fr-FR"/>
        </a:p>
      </dgm:t>
    </dgm:pt>
    <dgm:pt modelId="{0727BBBA-3A0A-4615-8180-E3D91B8D81F5}" type="sibTrans" cxnId="{F3263C4D-EB7B-4A16-8F39-12DA1950A7A1}">
      <dgm:prSet/>
      <dgm:spPr/>
      <dgm:t>
        <a:bodyPr/>
        <a:lstStyle/>
        <a:p>
          <a:endParaRPr lang="fr-FR"/>
        </a:p>
      </dgm:t>
    </dgm:pt>
    <dgm:pt modelId="{79E2DA4E-027B-4031-ADB6-961385E4128B}">
      <dgm:prSet phldrT="[Text]" custT="1"/>
      <dgm:spPr/>
      <dgm:t>
        <a:bodyPr/>
        <a:lstStyle/>
        <a:p>
          <a:r>
            <a:rPr lang="en-US" sz="2000" dirty="0"/>
            <a:t>Agreed on taxonomy (lancet series 2021&amp;GRZ documents)</a:t>
          </a:r>
          <a:endParaRPr lang="fr-FR" sz="2000" dirty="0"/>
        </a:p>
      </dgm:t>
    </dgm:pt>
    <dgm:pt modelId="{67834E10-7B65-4016-A26F-49A05EC820DA}" type="parTrans" cxnId="{9C281716-728E-4EE4-9BA2-DF0CA18E4FFC}">
      <dgm:prSet/>
      <dgm:spPr/>
      <dgm:t>
        <a:bodyPr/>
        <a:lstStyle/>
        <a:p>
          <a:endParaRPr lang="fr-FR"/>
        </a:p>
      </dgm:t>
    </dgm:pt>
    <dgm:pt modelId="{8AD1346A-8BC0-4BB0-8AF0-B39C87DE438F}" type="sibTrans" cxnId="{9C281716-728E-4EE4-9BA2-DF0CA18E4FFC}">
      <dgm:prSet/>
      <dgm:spPr/>
      <dgm:t>
        <a:bodyPr/>
        <a:lstStyle/>
        <a:p>
          <a:endParaRPr lang="fr-FR"/>
        </a:p>
      </dgm:t>
    </dgm:pt>
    <dgm:pt modelId="{45434AED-CED9-4FAE-94ED-D50B26BE0380}">
      <dgm:prSet custT="1"/>
      <dgm:spPr/>
      <dgm:t>
        <a:bodyPr/>
        <a:lstStyle/>
        <a:p>
          <a:r>
            <a:rPr lang="en-US" sz="2000" dirty="0"/>
            <a:t>Consensus on key methodological issues (weights)</a:t>
          </a:r>
          <a:endParaRPr lang="fr-FR" sz="2000" dirty="0"/>
        </a:p>
      </dgm:t>
    </dgm:pt>
    <dgm:pt modelId="{391FE43C-F759-4A7E-9638-66A4695964D7}" type="parTrans" cxnId="{22F243A6-2C6B-49B3-A813-5EEDC3159CE3}">
      <dgm:prSet/>
      <dgm:spPr/>
      <dgm:t>
        <a:bodyPr/>
        <a:lstStyle/>
        <a:p>
          <a:endParaRPr lang="fr-FR"/>
        </a:p>
      </dgm:t>
    </dgm:pt>
    <dgm:pt modelId="{18BDB96D-9342-433A-B0D1-7923C410DF1F}" type="sibTrans" cxnId="{22F243A6-2C6B-49B3-A813-5EEDC3159CE3}">
      <dgm:prSet/>
      <dgm:spPr/>
      <dgm:t>
        <a:bodyPr/>
        <a:lstStyle/>
        <a:p>
          <a:endParaRPr lang="fr-FR"/>
        </a:p>
      </dgm:t>
    </dgm:pt>
    <dgm:pt modelId="{CD91386E-92AA-412F-B829-2EAD893C7A1C}" type="pres">
      <dgm:prSet presAssocID="{AE8A3633-B4A8-4F44-A81D-EECAE5ABCFB9}" presName="Name0" presStyleCnt="0">
        <dgm:presLayoutVars>
          <dgm:dir/>
          <dgm:resizeHandles val="exact"/>
        </dgm:presLayoutVars>
      </dgm:prSet>
      <dgm:spPr/>
    </dgm:pt>
    <dgm:pt modelId="{DD419EAE-3A93-4419-B2B9-585EEBB165A2}" type="pres">
      <dgm:prSet presAssocID="{85DDEE82-935D-4EF0-A166-66D11798A8C3}" presName="composite" presStyleCnt="0"/>
      <dgm:spPr/>
    </dgm:pt>
    <dgm:pt modelId="{60744593-1E1D-40E0-A1B7-A0DED5E1EECF}" type="pres">
      <dgm:prSet presAssocID="{85DDEE82-935D-4EF0-A166-66D11798A8C3}" presName="bgChev" presStyleLbl="node1" presStyleIdx="0" presStyleCnt="4"/>
      <dgm:spPr/>
    </dgm:pt>
    <dgm:pt modelId="{4DD7C884-BE14-4993-9AF9-AB97105EEDA2}" type="pres">
      <dgm:prSet presAssocID="{85DDEE82-935D-4EF0-A166-66D11798A8C3}" presName="txNode" presStyleLbl="fgAcc1" presStyleIdx="0" presStyleCnt="4" custLinFactNeighborY="6710">
        <dgm:presLayoutVars>
          <dgm:bulletEnabled val="1"/>
        </dgm:presLayoutVars>
      </dgm:prSet>
      <dgm:spPr/>
    </dgm:pt>
    <dgm:pt modelId="{F8D56298-86A2-45D3-A6FD-7AB2C6312DC5}" type="pres">
      <dgm:prSet presAssocID="{5E6E7B39-EC52-405C-900E-5A62502C5732}" presName="compositeSpace" presStyleCnt="0"/>
      <dgm:spPr/>
    </dgm:pt>
    <dgm:pt modelId="{687C085D-E1FF-4C39-99C0-873BC336131F}" type="pres">
      <dgm:prSet presAssocID="{DBB34576-E7F1-4D2F-B811-126420B77AA0}" presName="composite" presStyleCnt="0"/>
      <dgm:spPr/>
    </dgm:pt>
    <dgm:pt modelId="{4CB230FB-E4A4-47D8-A66C-1E6F7E215023}" type="pres">
      <dgm:prSet presAssocID="{DBB34576-E7F1-4D2F-B811-126420B77AA0}" presName="bgChev" presStyleLbl="node1" presStyleIdx="1" presStyleCnt="4"/>
      <dgm:spPr/>
    </dgm:pt>
    <dgm:pt modelId="{9BFC385A-57A1-4664-9DE3-0CECED975EB1}" type="pres">
      <dgm:prSet presAssocID="{DBB34576-E7F1-4D2F-B811-126420B77AA0}" presName="txNode" presStyleLbl="fgAcc1" presStyleIdx="1" presStyleCnt="4">
        <dgm:presLayoutVars>
          <dgm:bulletEnabled val="1"/>
        </dgm:presLayoutVars>
      </dgm:prSet>
      <dgm:spPr/>
    </dgm:pt>
    <dgm:pt modelId="{5476F60B-A351-443E-8805-BC9B174F2AC9}" type="pres">
      <dgm:prSet presAssocID="{0727BBBA-3A0A-4615-8180-E3D91B8D81F5}" presName="compositeSpace" presStyleCnt="0"/>
      <dgm:spPr/>
    </dgm:pt>
    <dgm:pt modelId="{04EAE6D8-8D61-4FA9-9460-CBDB2FE9F8FD}" type="pres">
      <dgm:prSet presAssocID="{79E2DA4E-027B-4031-ADB6-961385E4128B}" presName="composite" presStyleCnt="0"/>
      <dgm:spPr/>
    </dgm:pt>
    <dgm:pt modelId="{F39C6823-AB43-4B43-ADB6-0E0A06D14837}" type="pres">
      <dgm:prSet presAssocID="{79E2DA4E-027B-4031-ADB6-961385E4128B}" presName="bgChev" presStyleLbl="node1" presStyleIdx="2" presStyleCnt="4"/>
      <dgm:spPr/>
    </dgm:pt>
    <dgm:pt modelId="{7490CBA0-DBF6-4E91-962C-24152C19F2CC}" type="pres">
      <dgm:prSet presAssocID="{79E2DA4E-027B-4031-ADB6-961385E4128B}" presName="txNode" presStyleLbl="fgAcc1" presStyleIdx="2" presStyleCnt="4">
        <dgm:presLayoutVars>
          <dgm:bulletEnabled val="1"/>
        </dgm:presLayoutVars>
      </dgm:prSet>
      <dgm:spPr/>
    </dgm:pt>
    <dgm:pt modelId="{458F221D-61D9-4E53-B30B-A2640FBB2AD0}" type="pres">
      <dgm:prSet presAssocID="{8AD1346A-8BC0-4BB0-8AF0-B39C87DE438F}" presName="compositeSpace" presStyleCnt="0"/>
      <dgm:spPr/>
    </dgm:pt>
    <dgm:pt modelId="{1E4EF4C7-DCA5-437D-8317-565758D9B3A0}" type="pres">
      <dgm:prSet presAssocID="{45434AED-CED9-4FAE-94ED-D50B26BE0380}" presName="composite" presStyleCnt="0"/>
      <dgm:spPr/>
    </dgm:pt>
    <dgm:pt modelId="{373EE5D9-F227-42C3-AF5A-0F2926692F98}" type="pres">
      <dgm:prSet presAssocID="{45434AED-CED9-4FAE-94ED-D50B26BE0380}" presName="bgChev" presStyleLbl="node1" presStyleIdx="3" presStyleCnt="4"/>
      <dgm:spPr/>
    </dgm:pt>
    <dgm:pt modelId="{731E9BB0-540E-455A-94BE-C273663A66EB}" type="pres">
      <dgm:prSet presAssocID="{45434AED-CED9-4FAE-94ED-D50B26BE0380}" presName="txNode" presStyleLbl="fgAcc1" presStyleIdx="3" presStyleCnt="4">
        <dgm:presLayoutVars>
          <dgm:bulletEnabled val="1"/>
        </dgm:presLayoutVars>
      </dgm:prSet>
      <dgm:spPr/>
    </dgm:pt>
  </dgm:ptLst>
  <dgm:cxnLst>
    <dgm:cxn modelId="{A872A708-52FD-4575-B83B-556D8CD15555}" type="presOf" srcId="{45434AED-CED9-4FAE-94ED-D50B26BE0380}" destId="{731E9BB0-540E-455A-94BE-C273663A66EB}" srcOrd="0" destOrd="0" presId="urn:microsoft.com/office/officeart/2005/8/layout/chevronAccent+Icon"/>
    <dgm:cxn modelId="{C1486A09-1323-406B-956F-02E1456AE46A}" srcId="{AE8A3633-B4A8-4F44-A81D-EECAE5ABCFB9}" destId="{85DDEE82-935D-4EF0-A166-66D11798A8C3}" srcOrd="0" destOrd="0" parTransId="{1594B107-12BE-4613-B062-21B015BAA438}" sibTransId="{5E6E7B39-EC52-405C-900E-5A62502C5732}"/>
    <dgm:cxn modelId="{9C281716-728E-4EE4-9BA2-DF0CA18E4FFC}" srcId="{AE8A3633-B4A8-4F44-A81D-EECAE5ABCFB9}" destId="{79E2DA4E-027B-4031-ADB6-961385E4128B}" srcOrd="2" destOrd="0" parTransId="{67834E10-7B65-4016-A26F-49A05EC820DA}" sibTransId="{8AD1346A-8BC0-4BB0-8AF0-B39C87DE438F}"/>
    <dgm:cxn modelId="{5088F469-BE9E-4880-8AE4-AC2F3DDEAAA1}" type="presOf" srcId="{DBB34576-E7F1-4D2F-B811-126420B77AA0}" destId="{9BFC385A-57A1-4664-9DE3-0CECED975EB1}" srcOrd="0" destOrd="0" presId="urn:microsoft.com/office/officeart/2005/8/layout/chevronAccent+Icon"/>
    <dgm:cxn modelId="{F3263C4D-EB7B-4A16-8F39-12DA1950A7A1}" srcId="{AE8A3633-B4A8-4F44-A81D-EECAE5ABCFB9}" destId="{DBB34576-E7F1-4D2F-B811-126420B77AA0}" srcOrd="1" destOrd="0" parTransId="{E8A8CF8F-4D9C-4DBC-8A7C-78FD2B9DF1A8}" sibTransId="{0727BBBA-3A0A-4615-8180-E3D91B8D81F5}"/>
    <dgm:cxn modelId="{459DCC79-4633-4AAC-8DB2-61069DF51AF5}" type="presOf" srcId="{85DDEE82-935D-4EF0-A166-66D11798A8C3}" destId="{4DD7C884-BE14-4993-9AF9-AB97105EEDA2}" srcOrd="0" destOrd="0" presId="urn:microsoft.com/office/officeart/2005/8/layout/chevronAccent+Icon"/>
    <dgm:cxn modelId="{32A10D7F-FD3C-42AB-B8BC-733C8CB3039B}" type="presOf" srcId="{79E2DA4E-027B-4031-ADB6-961385E4128B}" destId="{7490CBA0-DBF6-4E91-962C-24152C19F2CC}" srcOrd="0" destOrd="0" presId="urn:microsoft.com/office/officeart/2005/8/layout/chevronAccent+Icon"/>
    <dgm:cxn modelId="{22F243A6-2C6B-49B3-A813-5EEDC3159CE3}" srcId="{AE8A3633-B4A8-4F44-A81D-EECAE5ABCFB9}" destId="{45434AED-CED9-4FAE-94ED-D50B26BE0380}" srcOrd="3" destOrd="0" parTransId="{391FE43C-F759-4A7E-9638-66A4695964D7}" sibTransId="{18BDB96D-9342-433A-B0D1-7923C410DF1F}"/>
    <dgm:cxn modelId="{3204D4A9-9AE0-4429-930B-414FF5283102}" type="presOf" srcId="{AE8A3633-B4A8-4F44-A81D-EECAE5ABCFB9}" destId="{CD91386E-92AA-412F-B829-2EAD893C7A1C}" srcOrd="0" destOrd="0" presId="urn:microsoft.com/office/officeart/2005/8/layout/chevronAccent+Icon"/>
    <dgm:cxn modelId="{74769726-E5C3-4125-9F15-3313458262CA}" type="presParOf" srcId="{CD91386E-92AA-412F-B829-2EAD893C7A1C}" destId="{DD419EAE-3A93-4419-B2B9-585EEBB165A2}" srcOrd="0" destOrd="0" presId="urn:microsoft.com/office/officeart/2005/8/layout/chevronAccent+Icon"/>
    <dgm:cxn modelId="{3A1FEF77-3DB4-4BF3-922C-A652865D3644}" type="presParOf" srcId="{DD419EAE-3A93-4419-B2B9-585EEBB165A2}" destId="{60744593-1E1D-40E0-A1B7-A0DED5E1EECF}" srcOrd="0" destOrd="0" presId="urn:microsoft.com/office/officeart/2005/8/layout/chevronAccent+Icon"/>
    <dgm:cxn modelId="{BE29B7C0-23DA-44C2-812B-1F161DD1E2BB}" type="presParOf" srcId="{DD419EAE-3A93-4419-B2B9-585EEBB165A2}" destId="{4DD7C884-BE14-4993-9AF9-AB97105EEDA2}" srcOrd="1" destOrd="0" presId="urn:microsoft.com/office/officeart/2005/8/layout/chevronAccent+Icon"/>
    <dgm:cxn modelId="{A9705467-8FB2-4A7F-93C6-0CFC8E2C36F3}" type="presParOf" srcId="{CD91386E-92AA-412F-B829-2EAD893C7A1C}" destId="{F8D56298-86A2-45D3-A6FD-7AB2C6312DC5}" srcOrd="1" destOrd="0" presId="urn:microsoft.com/office/officeart/2005/8/layout/chevronAccent+Icon"/>
    <dgm:cxn modelId="{669AC537-FA6E-48A8-9095-FF3255FAAD72}" type="presParOf" srcId="{CD91386E-92AA-412F-B829-2EAD893C7A1C}" destId="{687C085D-E1FF-4C39-99C0-873BC336131F}" srcOrd="2" destOrd="0" presId="urn:microsoft.com/office/officeart/2005/8/layout/chevronAccent+Icon"/>
    <dgm:cxn modelId="{8F65AD20-3329-467A-ACF0-4A840D14EEB7}" type="presParOf" srcId="{687C085D-E1FF-4C39-99C0-873BC336131F}" destId="{4CB230FB-E4A4-47D8-A66C-1E6F7E215023}" srcOrd="0" destOrd="0" presId="urn:microsoft.com/office/officeart/2005/8/layout/chevronAccent+Icon"/>
    <dgm:cxn modelId="{54C2EBC7-F050-400F-B7B1-F5B27054E0CF}" type="presParOf" srcId="{687C085D-E1FF-4C39-99C0-873BC336131F}" destId="{9BFC385A-57A1-4664-9DE3-0CECED975EB1}" srcOrd="1" destOrd="0" presId="urn:microsoft.com/office/officeart/2005/8/layout/chevronAccent+Icon"/>
    <dgm:cxn modelId="{745E9469-6CC2-4E81-8755-81DCB443CB73}" type="presParOf" srcId="{CD91386E-92AA-412F-B829-2EAD893C7A1C}" destId="{5476F60B-A351-443E-8805-BC9B174F2AC9}" srcOrd="3" destOrd="0" presId="urn:microsoft.com/office/officeart/2005/8/layout/chevronAccent+Icon"/>
    <dgm:cxn modelId="{0A647270-F749-454A-A274-CACA61BDC940}" type="presParOf" srcId="{CD91386E-92AA-412F-B829-2EAD893C7A1C}" destId="{04EAE6D8-8D61-4FA9-9460-CBDB2FE9F8FD}" srcOrd="4" destOrd="0" presId="urn:microsoft.com/office/officeart/2005/8/layout/chevronAccent+Icon"/>
    <dgm:cxn modelId="{957F63A5-21CB-4B58-AEBD-DB9CC777F8B8}" type="presParOf" srcId="{04EAE6D8-8D61-4FA9-9460-CBDB2FE9F8FD}" destId="{F39C6823-AB43-4B43-ADB6-0E0A06D14837}" srcOrd="0" destOrd="0" presId="urn:microsoft.com/office/officeart/2005/8/layout/chevronAccent+Icon"/>
    <dgm:cxn modelId="{EC45C592-0AD2-4489-9362-782292285FFE}" type="presParOf" srcId="{04EAE6D8-8D61-4FA9-9460-CBDB2FE9F8FD}" destId="{7490CBA0-DBF6-4E91-962C-24152C19F2CC}" srcOrd="1" destOrd="0" presId="urn:microsoft.com/office/officeart/2005/8/layout/chevronAccent+Icon"/>
    <dgm:cxn modelId="{A1068C24-BDC2-4C86-8846-5652D4C9061A}" type="presParOf" srcId="{CD91386E-92AA-412F-B829-2EAD893C7A1C}" destId="{458F221D-61D9-4E53-B30B-A2640FBB2AD0}" srcOrd="5" destOrd="0" presId="urn:microsoft.com/office/officeart/2005/8/layout/chevronAccent+Icon"/>
    <dgm:cxn modelId="{FF288747-DF5E-4B6C-A6C0-D24C03DC04D2}" type="presParOf" srcId="{CD91386E-92AA-412F-B829-2EAD893C7A1C}" destId="{1E4EF4C7-DCA5-437D-8317-565758D9B3A0}" srcOrd="6" destOrd="0" presId="urn:microsoft.com/office/officeart/2005/8/layout/chevronAccent+Icon"/>
    <dgm:cxn modelId="{B695E382-F87D-482C-AA6A-71F843FD3CDB}" type="presParOf" srcId="{1E4EF4C7-DCA5-437D-8317-565758D9B3A0}" destId="{373EE5D9-F227-42C3-AF5A-0F2926692F98}" srcOrd="0" destOrd="0" presId="urn:microsoft.com/office/officeart/2005/8/layout/chevronAccent+Icon"/>
    <dgm:cxn modelId="{5A60BA1A-106A-4F69-89D5-1FB42BFFB3D3}" type="presParOf" srcId="{1E4EF4C7-DCA5-437D-8317-565758D9B3A0}" destId="{731E9BB0-540E-455A-94BE-C273663A66EB}"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A490E4-DE11-4DB1-80CF-2B2636FFEDDC}"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1584D105-72B2-4091-A59A-0CB39D92DCEC}">
      <dgm:prSet phldrT="[Text]" custT="1"/>
      <dgm:spPr/>
      <dgm:t>
        <a:bodyPr/>
        <a:lstStyle/>
        <a:p>
          <a:r>
            <a:rPr lang="en-US" sz="2400" dirty="0"/>
            <a:t>Field work</a:t>
          </a:r>
          <a:endParaRPr lang="fr-FR" sz="2400" dirty="0"/>
        </a:p>
      </dgm:t>
    </dgm:pt>
    <dgm:pt modelId="{EC65FBB5-9B29-4E92-A911-1F5F58792710}" type="parTrans" cxnId="{725B8850-F6F2-4388-BAE8-CD4CCBF76EBD}">
      <dgm:prSet/>
      <dgm:spPr/>
      <dgm:t>
        <a:bodyPr/>
        <a:lstStyle/>
        <a:p>
          <a:endParaRPr lang="fr-FR"/>
        </a:p>
      </dgm:t>
    </dgm:pt>
    <dgm:pt modelId="{06D2106E-7701-4A97-B7B6-89685DB1C1A7}" type="sibTrans" cxnId="{725B8850-F6F2-4388-BAE8-CD4CCBF76EBD}">
      <dgm:prSet/>
      <dgm:spPr/>
      <dgm:t>
        <a:bodyPr/>
        <a:lstStyle/>
        <a:p>
          <a:endParaRPr lang="fr-FR"/>
        </a:p>
      </dgm:t>
    </dgm:pt>
    <dgm:pt modelId="{19096CAD-8BCF-429B-B52D-9D5809F5D9A0}">
      <dgm:prSet phldrT="[Text]" custT="1"/>
      <dgm:spPr/>
      <dgm:t>
        <a:bodyPr/>
        <a:lstStyle/>
        <a:p>
          <a:r>
            <a:rPr lang="en-US" sz="2000" dirty="0"/>
            <a:t>Consensus on lines for inclusion in analysis </a:t>
          </a:r>
          <a:endParaRPr lang="fr-FR" sz="2000" dirty="0"/>
        </a:p>
      </dgm:t>
    </dgm:pt>
    <dgm:pt modelId="{6EC41CD4-9979-4A40-AED9-A55F0DFCF4F0}" type="parTrans" cxnId="{D5A6373F-BF6A-4BB1-B8F0-98FDF0B8B6CC}">
      <dgm:prSet/>
      <dgm:spPr/>
      <dgm:t>
        <a:bodyPr/>
        <a:lstStyle/>
        <a:p>
          <a:endParaRPr lang="fr-FR"/>
        </a:p>
      </dgm:t>
    </dgm:pt>
    <dgm:pt modelId="{70AA800B-197E-4301-8812-12C0EA5C96B9}" type="sibTrans" cxnId="{D5A6373F-BF6A-4BB1-B8F0-98FDF0B8B6CC}">
      <dgm:prSet/>
      <dgm:spPr/>
      <dgm:t>
        <a:bodyPr/>
        <a:lstStyle/>
        <a:p>
          <a:endParaRPr lang="fr-FR"/>
        </a:p>
      </dgm:t>
    </dgm:pt>
    <dgm:pt modelId="{A439AC4D-F70C-448B-85C4-F598A6F7FB5C}">
      <dgm:prSet phldrT="[Text]" custT="1"/>
      <dgm:spPr/>
      <dgm:t>
        <a:bodyPr/>
        <a:lstStyle/>
        <a:p>
          <a:r>
            <a:rPr lang="en-US" sz="2000" dirty="0"/>
            <a:t>Interviews and workshops were carried out</a:t>
          </a:r>
          <a:endParaRPr lang="fr-FR" sz="2000" dirty="0"/>
        </a:p>
      </dgm:t>
    </dgm:pt>
    <dgm:pt modelId="{FDC84E96-A700-44A9-9C8C-FE2A99F8CDCA}" type="parTrans" cxnId="{F5393A6D-AB89-4234-AFEB-D11BA49C803F}">
      <dgm:prSet/>
      <dgm:spPr/>
      <dgm:t>
        <a:bodyPr/>
        <a:lstStyle/>
        <a:p>
          <a:endParaRPr lang="fr-FR"/>
        </a:p>
      </dgm:t>
    </dgm:pt>
    <dgm:pt modelId="{E5D0DB63-80C6-4605-8514-28936AB3CD7D}" type="sibTrans" cxnId="{F5393A6D-AB89-4234-AFEB-D11BA49C803F}">
      <dgm:prSet/>
      <dgm:spPr/>
      <dgm:t>
        <a:bodyPr/>
        <a:lstStyle/>
        <a:p>
          <a:endParaRPr lang="fr-FR"/>
        </a:p>
      </dgm:t>
    </dgm:pt>
    <dgm:pt modelId="{C4C185D0-5CE3-443F-94D9-F0C6F481DEA6}">
      <dgm:prSet custT="1"/>
      <dgm:spPr/>
      <dgm:t>
        <a:bodyPr/>
        <a:lstStyle/>
        <a:p>
          <a:r>
            <a:rPr lang="fr-FR" sz="2000" dirty="0" err="1"/>
            <a:t>Analysis</a:t>
          </a:r>
          <a:r>
            <a:rPr lang="fr-FR" sz="2000" dirty="0"/>
            <a:t> of data and report compilation</a:t>
          </a:r>
        </a:p>
      </dgm:t>
    </dgm:pt>
    <dgm:pt modelId="{925C9711-A73A-4DAC-AAC0-DA0D1C400F46}" type="parTrans" cxnId="{374DFFD7-2DD9-451E-9789-3FABC9206811}">
      <dgm:prSet/>
      <dgm:spPr/>
      <dgm:t>
        <a:bodyPr/>
        <a:lstStyle/>
        <a:p>
          <a:endParaRPr lang="fr-FR"/>
        </a:p>
      </dgm:t>
    </dgm:pt>
    <dgm:pt modelId="{8430E38C-5126-4FF8-A57C-0A181114ABB4}" type="sibTrans" cxnId="{374DFFD7-2DD9-451E-9789-3FABC9206811}">
      <dgm:prSet/>
      <dgm:spPr/>
      <dgm:t>
        <a:bodyPr/>
        <a:lstStyle/>
        <a:p>
          <a:endParaRPr lang="fr-FR"/>
        </a:p>
      </dgm:t>
    </dgm:pt>
    <dgm:pt modelId="{C486A9D7-F697-4CC5-9EBA-D7CE8044CCD6}" type="pres">
      <dgm:prSet presAssocID="{E9A490E4-DE11-4DB1-80CF-2B2636FFEDDC}" presName="Name0" presStyleCnt="0">
        <dgm:presLayoutVars>
          <dgm:dir/>
          <dgm:resizeHandles val="exact"/>
        </dgm:presLayoutVars>
      </dgm:prSet>
      <dgm:spPr/>
    </dgm:pt>
    <dgm:pt modelId="{B43E9260-7E22-4148-A0CE-59B7115B4B4C}" type="pres">
      <dgm:prSet presAssocID="{1584D105-72B2-4091-A59A-0CB39D92DCEC}" presName="composite" presStyleCnt="0"/>
      <dgm:spPr/>
    </dgm:pt>
    <dgm:pt modelId="{DC224E88-63E9-46E4-B43B-33AE65EA4917}" type="pres">
      <dgm:prSet presAssocID="{1584D105-72B2-4091-A59A-0CB39D92DCEC}" presName="bgChev" presStyleLbl="node1" presStyleIdx="0" presStyleCnt="4"/>
      <dgm:spPr/>
    </dgm:pt>
    <dgm:pt modelId="{CE817879-CEC1-4106-8842-4A0ACC3E8D06}" type="pres">
      <dgm:prSet presAssocID="{1584D105-72B2-4091-A59A-0CB39D92DCEC}" presName="txNode" presStyleLbl="fgAcc1" presStyleIdx="0" presStyleCnt="4">
        <dgm:presLayoutVars>
          <dgm:bulletEnabled val="1"/>
        </dgm:presLayoutVars>
      </dgm:prSet>
      <dgm:spPr/>
    </dgm:pt>
    <dgm:pt modelId="{2F6D7110-44EE-4069-AB92-4EA2639D111D}" type="pres">
      <dgm:prSet presAssocID="{06D2106E-7701-4A97-B7B6-89685DB1C1A7}" presName="compositeSpace" presStyleCnt="0"/>
      <dgm:spPr/>
    </dgm:pt>
    <dgm:pt modelId="{858439BD-CC61-40EC-A254-5D1182141C61}" type="pres">
      <dgm:prSet presAssocID="{19096CAD-8BCF-429B-B52D-9D5809F5D9A0}" presName="composite" presStyleCnt="0"/>
      <dgm:spPr/>
    </dgm:pt>
    <dgm:pt modelId="{C2C35B92-8D15-4C58-B242-1B42AB9CF632}" type="pres">
      <dgm:prSet presAssocID="{19096CAD-8BCF-429B-B52D-9D5809F5D9A0}" presName="bgChev" presStyleLbl="node1" presStyleIdx="1" presStyleCnt="4"/>
      <dgm:spPr/>
    </dgm:pt>
    <dgm:pt modelId="{1E9D2F61-E1B5-4B6C-BF4C-85E77931FB75}" type="pres">
      <dgm:prSet presAssocID="{19096CAD-8BCF-429B-B52D-9D5809F5D9A0}" presName="txNode" presStyleLbl="fgAcc1" presStyleIdx="1" presStyleCnt="4">
        <dgm:presLayoutVars>
          <dgm:bulletEnabled val="1"/>
        </dgm:presLayoutVars>
      </dgm:prSet>
      <dgm:spPr/>
    </dgm:pt>
    <dgm:pt modelId="{57A22E82-DDD1-483A-8768-06FCA2AE2F65}" type="pres">
      <dgm:prSet presAssocID="{70AA800B-197E-4301-8812-12C0EA5C96B9}" presName="compositeSpace" presStyleCnt="0"/>
      <dgm:spPr/>
    </dgm:pt>
    <dgm:pt modelId="{4F168BB1-CF35-4CB9-A6E4-3AB75BD8228B}" type="pres">
      <dgm:prSet presAssocID="{A439AC4D-F70C-448B-85C4-F598A6F7FB5C}" presName="composite" presStyleCnt="0"/>
      <dgm:spPr/>
    </dgm:pt>
    <dgm:pt modelId="{07A8DABD-533C-4224-80BC-369A62BABB2E}" type="pres">
      <dgm:prSet presAssocID="{A439AC4D-F70C-448B-85C4-F598A6F7FB5C}" presName="bgChev" presStyleLbl="node1" presStyleIdx="2" presStyleCnt="4"/>
      <dgm:spPr/>
    </dgm:pt>
    <dgm:pt modelId="{38852D43-D93C-42F1-BFBB-EEA9C46F9921}" type="pres">
      <dgm:prSet presAssocID="{A439AC4D-F70C-448B-85C4-F598A6F7FB5C}" presName="txNode" presStyleLbl="fgAcc1" presStyleIdx="2" presStyleCnt="4">
        <dgm:presLayoutVars>
          <dgm:bulletEnabled val="1"/>
        </dgm:presLayoutVars>
      </dgm:prSet>
      <dgm:spPr/>
    </dgm:pt>
    <dgm:pt modelId="{F4B2FDE9-D3EA-4AFA-9C0B-D04F68ADC7AD}" type="pres">
      <dgm:prSet presAssocID="{E5D0DB63-80C6-4605-8514-28936AB3CD7D}" presName="compositeSpace" presStyleCnt="0"/>
      <dgm:spPr/>
    </dgm:pt>
    <dgm:pt modelId="{44580D30-3F04-436A-8C30-EFCC814623D2}" type="pres">
      <dgm:prSet presAssocID="{C4C185D0-5CE3-443F-94D9-F0C6F481DEA6}" presName="composite" presStyleCnt="0"/>
      <dgm:spPr/>
    </dgm:pt>
    <dgm:pt modelId="{D8450A3F-9334-40C3-85CF-EEDCFE191122}" type="pres">
      <dgm:prSet presAssocID="{C4C185D0-5CE3-443F-94D9-F0C6F481DEA6}" presName="bgChev" presStyleLbl="node1" presStyleIdx="3" presStyleCnt="4"/>
      <dgm:spPr/>
    </dgm:pt>
    <dgm:pt modelId="{47B73E1B-6C19-4FB6-8B72-EDB6F56CD401}" type="pres">
      <dgm:prSet presAssocID="{C4C185D0-5CE3-443F-94D9-F0C6F481DEA6}" presName="txNode" presStyleLbl="fgAcc1" presStyleIdx="3" presStyleCnt="4" custScaleX="102806">
        <dgm:presLayoutVars>
          <dgm:bulletEnabled val="1"/>
        </dgm:presLayoutVars>
      </dgm:prSet>
      <dgm:spPr/>
    </dgm:pt>
  </dgm:ptLst>
  <dgm:cxnLst>
    <dgm:cxn modelId="{7398CD3A-CEB2-4387-9809-DDBCD30D9CD2}" type="presOf" srcId="{E9A490E4-DE11-4DB1-80CF-2B2636FFEDDC}" destId="{C486A9D7-F697-4CC5-9EBA-D7CE8044CCD6}" srcOrd="0" destOrd="0" presId="urn:microsoft.com/office/officeart/2005/8/layout/chevronAccent+Icon"/>
    <dgm:cxn modelId="{D5A6373F-BF6A-4BB1-B8F0-98FDF0B8B6CC}" srcId="{E9A490E4-DE11-4DB1-80CF-2B2636FFEDDC}" destId="{19096CAD-8BCF-429B-B52D-9D5809F5D9A0}" srcOrd="1" destOrd="0" parTransId="{6EC41CD4-9979-4A40-AED9-A55F0DFCF4F0}" sibTransId="{70AA800B-197E-4301-8812-12C0EA5C96B9}"/>
    <dgm:cxn modelId="{0830E05F-F5B0-4B86-B476-E6D9A1562E2C}" type="presOf" srcId="{1584D105-72B2-4091-A59A-0CB39D92DCEC}" destId="{CE817879-CEC1-4106-8842-4A0ACC3E8D06}" srcOrd="0" destOrd="0" presId="urn:microsoft.com/office/officeart/2005/8/layout/chevronAccent+Icon"/>
    <dgm:cxn modelId="{F5393A6D-AB89-4234-AFEB-D11BA49C803F}" srcId="{E9A490E4-DE11-4DB1-80CF-2B2636FFEDDC}" destId="{A439AC4D-F70C-448B-85C4-F598A6F7FB5C}" srcOrd="2" destOrd="0" parTransId="{FDC84E96-A700-44A9-9C8C-FE2A99F8CDCA}" sibTransId="{E5D0DB63-80C6-4605-8514-28936AB3CD7D}"/>
    <dgm:cxn modelId="{725B8850-F6F2-4388-BAE8-CD4CCBF76EBD}" srcId="{E9A490E4-DE11-4DB1-80CF-2B2636FFEDDC}" destId="{1584D105-72B2-4091-A59A-0CB39D92DCEC}" srcOrd="0" destOrd="0" parTransId="{EC65FBB5-9B29-4E92-A911-1F5F58792710}" sibTransId="{06D2106E-7701-4A97-B7B6-89685DB1C1A7}"/>
    <dgm:cxn modelId="{629F2252-94F9-4607-9F27-EF937C8E785B}" type="presOf" srcId="{C4C185D0-5CE3-443F-94D9-F0C6F481DEA6}" destId="{47B73E1B-6C19-4FB6-8B72-EDB6F56CD401}" srcOrd="0" destOrd="0" presId="urn:microsoft.com/office/officeart/2005/8/layout/chevronAccent+Icon"/>
    <dgm:cxn modelId="{E20CF781-3074-4155-8908-1C40C9887D51}" type="presOf" srcId="{19096CAD-8BCF-429B-B52D-9D5809F5D9A0}" destId="{1E9D2F61-E1B5-4B6C-BF4C-85E77931FB75}" srcOrd="0" destOrd="0" presId="urn:microsoft.com/office/officeart/2005/8/layout/chevronAccent+Icon"/>
    <dgm:cxn modelId="{374DFFD7-2DD9-451E-9789-3FABC9206811}" srcId="{E9A490E4-DE11-4DB1-80CF-2B2636FFEDDC}" destId="{C4C185D0-5CE3-443F-94D9-F0C6F481DEA6}" srcOrd="3" destOrd="0" parTransId="{925C9711-A73A-4DAC-AAC0-DA0D1C400F46}" sibTransId="{8430E38C-5126-4FF8-A57C-0A181114ABB4}"/>
    <dgm:cxn modelId="{26DD29E0-2D09-43F2-B46C-62F10C02C008}" type="presOf" srcId="{A439AC4D-F70C-448B-85C4-F598A6F7FB5C}" destId="{38852D43-D93C-42F1-BFBB-EEA9C46F9921}" srcOrd="0" destOrd="0" presId="urn:microsoft.com/office/officeart/2005/8/layout/chevronAccent+Icon"/>
    <dgm:cxn modelId="{D48B67C9-E936-4ACA-95A3-A9F04AA39384}" type="presParOf" srcId="{C486A9D7-F697-4CC5-9EBA-D7CE8044CCD6}" destId="{B43E9260-7E22-4148-A0CE-59B7115B4B4C}" srcOrd="0" destOrd="0" presId="urn:microsoft.com/office/officeart/2005/8/layout/chevronAccent+Icon"/>
    <dgm:cxn modelId="{66C04FFC-47C2-4C7A-8187-B35E0C2D64FA}" type="presParOf" srcId="{B43E9260-7E22-4148-A0CE-59B7115B4B4C}" destId="{DC224E88-63E9-46E4-B43B-33AE65EA4917}" srcOrd="0" destOrd="0" presId="urn:microsoft.com/office/officeart/2005/8/layout/chevronAccent+Icon"/>
    <dgm:cxn modelId="{2DFC183B-5F88-4933-AA35-A2D5D7100F4F}" type="presParOf" srcId="{B43E9260-7E22-4148-A0CE-59B7115B4B4C}" destId="{CE817879-CEC1-4106-8842-4A0ACC3E8D06}" srcOrd="1" destOrd="0" presId="urn:microsoft.com/office/officeart/2005/8/layout/chevronAccent+Icon"/>
    <dgm:cxn modelId="{3F311E4D-9F3E-43BD-90F9-02F16A81744D}" type="presParOf" srcId="{C486A9D7-F697-4CC5-9EBA-D7CE8044CCD6}" destId="{2F6D7110-44EE-4069-AB92-4EA2639D111D}" srcOrd="1" destOrd="0" presId="urn:microsoft.com/office/officeart/2005/8/layout/chevronAccent+Icon"/>
    <dgm:cxn modelId="{EE23BFAF-A021-449F-A9C9-7D2F3262CE9A}" type="presParOf" srcId="{C486A9D7-F697-4CC5-9EBA-D7CE8044CCD6}" destId="{858439BD-CC61-40EC-A254-5D1182141C61}" srcOrd="2" destOrd="0" presId="urn:microsoft.com/office/officeart/2005/8/layout/chevronAccent+Icon"/>
    <dgm:cxn modelId="{85B058BE-A9DB-4996-BD12-256DC0073FB4}" type="presParOf" srcId="{858439BD-CC61-40EC-A254-5D1182141C61}" destId="{C2C35B92-8D15-4C58-B242-1B42AB9CF632}" srcOrd="0" destOrd="0" presId="urn:microsoft.com/office/officeart/2005/8/layout/chevronAccent+Icon"/>
    <dgm:cxn modelId="{6843CBE0-6F27-4372-9D5B-7753A369ED90}" type="presParOf" srcId="{858439BD-CC61-40EC-A254-5D1182141C61}" destId="{1E9D2F61-E1B5-4B6C-BF4C-85E77931FB75}" srcOrd="1" destOrd="0" presId="urn:microsoft.com/office/officeart/2005/8/layout/chevronAccent+Icon"/>
    <dgm:cxn modelId="{98D2EA13-93B8-4C74-8876-0E36DAE01B5B}" type="presParOf" srcId="{C486A9D7-F697-4CC5-9EBA-D7CE8044CCD6}" destId="{57A22E82-DDD1-483A-8768-06FCA2AE2F65}" srcOrd="3" destOrd="0" presId="urn:microsoft.com/office/officeart/2005/8/layout/chevronAccent+Icon"/>
    <dgm:cxn modelId="{07FEB9A7-04C4-466E-9055-6D48728E1F49}" type="presParOf" srcId="{C486A9D7-F697-4CC5-9EBA-D7CE8044CCD6}" destId="{4F168BB1-CF35-4CB9-A6E4-3AB75BD8228B}" srcOrd="4" destOrd="0" presId="urn:microsoft.com/office/officeart/2005/8/layout/chevronAccent+Icon"/>
    <dgm:cxn modelId="{654EE1A7-EC3B-4BC4-81E3-0708B84ACEBE}" type="presParOf" srcId="{4F168BB1-CF35-4CB9-A6E4-3AB75BD8228B}" destId="{07A8DABD-533C-4224-80BC-369A62BABB2E}" srcOrd="0" destOrd="0" presId="urn:microsoft.com/office/officeart/2005/8/layout/chevronAccent+Icon"/>
    <dgm:cxn modelId="{2C1E8875-3766-4BB2-B032-19BC166D10F5}" type="presParOf" srcId="{4F168BB1-CF35-4CB9-A6E4-3AB75BD8228B}" destId="{38852D43-D93C-42F1-BFBB-EEA9C46F9921}" srcOrd="1" destOrd="0" presId="urn:microsoft.com/office/officeart/2005/8/layout/chevronAccent+Icon"/>
    <dgm:cxn modelId="{83740956-E6ED-4E0E-9F44-14ACB611E101}" type="presParOf" srcId="{C486A9D7-F697-4CC5-9EBA-D7CE8044CCD6}" destId="{F4B2FDE9-D3EA-4AFA-9C0B-D04F68ADC7AD}" srcOrd="5" destOrd="0" presId="urn:microsoft.com/office/officeart/2005/8/layout/chevronAccent+Icon"/>
    <dgm:cxn modelId="{17A2C750-1538-475A-A5D7-FA390A8F249E}" type="presParOf" srcId="{C486A9D7-F697-4CC5-9EBA-D7CE8044CCD6}" destId="{44580D30-3F04-436A-8C30-EFCC814623D2}" srcOrd="6" destOrd="0" presId="urn:microsoft.com/office/officeart/2005/8/layout/chevronAccent+Icon"/>
    <dgm:cxn modelId="{80D67D3B-E34D-4A6D-ABD7-B5B0D60EB5E7}" type="presParOf" srcId="{44580D30-3F04-436A-8C30-EFCC814623D2}" destId="{D8450A3F-9334-40C3-85CF-EEDCFE191122}" srcOrd="0" destOrd="0" presId="urn:microsoft.com/office/officeart/2005/8/layout/chevronAccent+Icon"/>
    <dgm:cxn modelId="{8AE43532-8278-4A0D-9546-6BFC7BDAC98E}" type="presParOf" srcId="{44580D30-3F04-436A-8C30-EFCC814623D2}" destId="{47B73E1B-6C19-4FB6-8B72-EDB6F56CD401}" srcOrd="1" destOrd="0" presId="urn:microsoft.com/office/officeart/2005/8/layout/chevronAccent+Icon"/>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4CC6C9-872A-4972-8A0F-90CDBC94AC1E}" type="doc">
      <dgm:prSet loTypeId="urn:microsoft.com/office/officeart/2005/8/layout/hProcess3" loCatId="process" qsTypeId="urn:microsoft.com/office/officeart/2005/8/quickstyle/simple1" qsCatId="simple" csTypeId="urn:microsoft.com/office/officeart/2005/8/colors/colorful1" csCatId="colorful" phldr="1"/>
      <dgm:spPr/>
    </dgm:pt>
    <dgm:pt modelId="{23463AF8-1B3B-4B5D-BF52-12C7EB0BDAD8}" type="pres">
      <dgm:prSet presAssocID="{294CC6C9-872A-4972-8A0F-90CDBC94AC1E}" presName="Name0" presStyleCnt="0">
        <dgm:presLayoutVars>
          <dgm:dir/>
          <dgm:animLvl val="lvl"/>
          <dgm:resizeHandles val="exact"/>
        </dgm:presLayoutVars>
      </dgm:prSet>
      <dgm:spPr/>
    </dgm:pt>
    <dgm:pt modelId="{DDCF9E89-F519-4E78-8BCB-1DB7C92417F7}" type="pres">
      <dgm:prSet presAssocID="{294CC6C9-872A-4972-8A0F-90CDBC94AC1E}" presName="dummy" presStyleCnt="0"/>
      <dgm:spPr/>
    </dgm:pt>
    <dgm:pt modelId="{3C8044B5-6573-4A2E-B634-C48F7378E7CA}" type="pres">
      <dgm:prSet presAssocID="{294CC6C9-872A-4972-8A0F-90CDBC94AC1E}" presName="linH" presStyleCnt="0"/>
      <dgm:spPr/>
    </dgm:pt>
    <dgm:pt modelId="{62672BE7-9181-45EA-81D0-6376E4CA5282}" type="pres">
      <dgm:prSet presAssocID="{294CC6C9-872A-4972-8A0F-90CDBC94AC1E}" presName="padding1" presStyleCnt="0"/>
      <dgm:spPr/>
    </dgm:pt>
    <dgm:pt modelId="{8672F30D-51A3-4A4C-8FB4-46F009364DBB}" type="pres">
      <dgm:prSet presAssocID="{294CC6C9-872A-4972-8A0F-90CDBC94AC1E}" presName="padding2" presStyleCnt="0"/>
      <dgm:spPr/>
    </dgm:pt>
    <dgm:pt modelId="{B885CF23-FCBB-4085-A1A2-BA1E9F1A3EA7}" type="pres">
      <dgm:prSet presAssocID="{294CC6C9-872A-4972-8A0F-90CDBC94AC1E}" presName="negArrow" presStyleCnt="0"/>
      <dgm:spPr/>
    </dgm:pt>
    <dgm:pt modelId="{D9140C2D-C6B7-498D-A67C-98D599491B85}" type="pres">
      <dgm:prSet presAssocID="{294CC6C9-872A-4972-8A0F-90CDBC94AC1E}" presName="backgroundArrow" presStyleLbl="node1" presStyleIdx="0" presStyleCnt="1" custScaleY="31229"/>
      <dgm:spPr/>
    </dgm:pt>
  </dgm:ptLst>
  <dgm:cxnLst>
    <dgm:cxn modelId="{3FE14B09-ACD2-4940-AA3C-503F434DAB79}" type="presOf" srcId="{294CC6C9-872A-4972-8A0F-90CDBC94AC1E}" destId="{23463AF8-1B3B-4B5D-BF52-12C7EB0BDAD8}" srcOrd="0" destOrd="0" presId="urn:microsoft.com/office/officeart/2005/8/layout/hProcess3"/>
    <dgm:cxn modelId="{70F63F22-7355-4054-9A9A-83E829C47DCA}" type="presParOf" srcId="{23463AF8-1B3B-4B5D-BF52-12C7EB0BDAD8}" destId="{DDCF9E89-F519-4E78-8BCB-1DB7C92417F7}" srcOrd="0" destOrd="0" presId="urn:microsoft.com/office/officeart/2005/8/layout/hProcess3"/>
    <dgm:cxn modelId="{2AB6478D-325B-4922-9859-061E99BDAEDD}" type="presParOf" srcId="{23463AF8-1B3B-4B5D-BF52-12C7EB0BDAD8}" destId="{3C8044B5-6573-4A2E-B634-C48F7378E7CA}" srcOrd="1" destOrd="0" presId="urn:microsoft.com/office/officeart/2005/8/layout/hProcess3"/>
    <dgm:cxn modelId="{E7662FFF-595F-4B26-8033-439411CF92A2}" type="presParOf" srcId="{3C8044B5-6573-4A2E-B634-C48F7378E7CA}" destId="{62672BE7-9181-45EA-81D0-6376E4CA5282}" srcOrd="0" destOrd="0" presId="urn:microsoft.com/office/officeart/2005/8/layout/hProcess3"/>
    <dgm:cxn modelId="{79107EB4-78FE-4A26-B2BA-06C2DAACDF3C}" type="presParOf" srcId="{3C8044B5-6573-4A2E-B634-C48F7378E7CA}" destId="{8672F30D-51A3-4A4C-8FB4-46F009364DBB}" srcOrd="1" destOrd="0" presId="urn:microsoft.com/office/officeart/2005/8/layout/hProcess3"/>
    <dgm:cxn modelId="{E1B04402-695D-4168-A9D0-DCA151439FC0}" type="presParOf" srcId="{3C8044B5-6573-4A2E-B634-C48F7378E7CA}" destId="{B885CF23-FCBB-4085-A1A2-BA1E9F1A3EA7}" srcOrd="2" destOrd="0" presId="urn:microsoft.com/office/officeart/2005/8/layout/hProcess3"/>
    <dgm:cxn modelId="{D8717CD2-4AD3-439D-9FDD-925977DFC921}" type="presParOf" srcId="{3C8044B5-6573-4A2E-B634-C48F7378E7CA}" destId="{D9140C2D-C6B7-498D-A67C-98D599491B85}" srcOrd="3" destOrd="0" presId="urn:microsoft.com/office/officeart/2005/8/layout/hProcess3"/>
  </dgm:cxnLst>
  <dgm:bg>
    <a:noFill/>
  </dgm:bg>
  <dgm:whole>
    <a:ln w="76200"/>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744593-1E1D-40E0-A1B7-A0DED5E1EECF}">
      <dsp:nvSpPr>
        <dsp:cNvPr id="0" name=""/>
        <dsp:cNvSpPr/>
      </dsp:nvSpPr>
      <dsp:spPr>
        <a:xfrm>
          <a:off x="5703" y="448976"/>
          <a:ext cx="2684264" cy="103612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D7C884-BE14-4993-9AF9-AB97105EEDA2}">
      <dsp:nvSpPr>
        <dsp:cNvPr id="0" name=""/>
        <dsp:cNvSpPr/>
      </dsp:nvSpPr>
      <dsp:spPr>
        <a:xfrm>
          <a:off x="721506" y="777532"/>
          <a:ext cx="2266711" cy="10361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t>Defined scope</a:t>
          </a:r>
          <a:endParaRPr lang="fr-FR" sz="2800" kern="1200" dirty="0"/>
        </a:p>
      </dsp:txBody>
      <dsp:txXfrm>
        <a:off x="751853" y="807879"/>
        <a:ext cx="2206017" cy="975431"/>
      </dsp:txXfrm>
    </dsp:sp>
    <dsp:sp modelId="{4CB230FB-E4A4-47D8-A66C-1E6F7E215023}">
      <dsp:nvSpPr>
        <dsp:cNvPr id="0" name=""/>
        <dsp:cNvSpPr/>
      </dsp:nvSpPr>
      <dsp:spPr>
        <a:xfrm>
          <a:off x="3071729" y="448976"/>
          <a:ext cx="2684264" cy="103612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FC385A-57A1-4664-9DE3-0CECED975EB1}">
      <dsp:nvSpPr>
        <dsp:cNvPr id="0" name=""/>
        <dsp:cNvSpPr/>
      </dsp:nvSpPr>
      <dsp:spPr>
        <a:xfrm>
          <a:off x="3787532" y="708008"/>
          <a:ext cx="2266711" cy="10361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Assessed data sources</a:t>
          </a:r>
          <a:endParaRPr lang="fr-FR" sz="2400" kern="1200" dirty="0"/>
        </a:p>
      </dsp:txBody>
      <dsp:txXfrm>
        <a:off x="3817879" y="738355"/>
        <a:ext cx="2206017" cy="975431"/>
      </dsp:txXfrm>
    </dsp:sp>
    <dsp:sp modelId="{F39C6823-AB43-4B43-ADB6-0E0A06D14837}">
      <dsp:nvSpPr>
        <dsp:cNvPr id="0" name=""/>
        <dsp:cNvSpPr/>
      </dsp:nvSpPr>
      <dsp:spPr>
        <a:xfrm>
          <a:off x="6137755" y="448976"/>
          <a:ext cx="2684264" cy="103612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90CBA0-DBF6-4E91-962C-24152C19F2CC}">
      <dsp:nvSpPr>
        <dsp:cNvPr id="0" name=""/>
        <dsp:cNvSpPr/>
      </dsp:nvSpPr>
      <dsp:spPr>
        <a:xfrm>
          <a:off x="6853558" y="708008"/>
          <a:ext cx="2266711" cy="10361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Agreed on taxonomy (lancet series 2021&amp;GRZ documents)</a:t>
          </a:r>
          <a:endParaRPr lang="fr-FR" sz="2000" kern="1200" dirty="0"/>
        </a:p>
      </dsp:txBody>
      <dsp:txXfrm>
        <a:off x="6883905" y="738355"/>
        <a:ext cx="2206017" cy="975431"/>
      </dsp:txXfrm>
    </dsp:sp>
    <dsp:sp modelId="{373EE5D9-F227-42C3-AF5A-0F2926692F98}">
      <dsp:nvSpPr>
        <dsp:cNvPr id="0" name=""/>
        <dsp:cNvSpPr/>
      </dsp:nvSpPr>
      <dsp:spPr>
        <a:xfrm>
          <a:off x="9203781" y="448976"/>
          <a:ext cx="2684264" cy="1036125"/>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1E9BB0-540E-455A-94BE-C273663A66EB}">
      <dsp:nvSpPr>
        <dsp:cNvPr id="0" name=""/>
        <dsp:cNvSpPr/>
      </dsp:nvSpPr>
      <dsp:spPr>
        <a:xfrm>
          <a:off x="9919585" y="708008"/>
          <a:ext cx="2266711" cy="10361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Consensus on key methodological issues (weights)</a:t>
          </a:r>
          <a:endParaRPr lang="fr-FR" sz="2000" kern="1200" dirty="0"/>
        </a:p>
      </dsp:txBody>
      <dsp:txXfrm>
        <a:off x="9949932" y="738355"/>
        <a:ext cx="2206017" cy="9754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224E88-63E9-46E4-B43B-33AE65EA4917}">
      <dsp:nvSpPr>
        <dsp:cNvPr id="0" name=""/>
        <dsp:cNvSpPr/>
      </dsp:nvSpPr>
      <dsp:spPr>
        <a:xfrm>
          <a:off x="1990" y="665353"/>
          <a:ext cx="2678906" cy="1034057"/>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817879-CEC1-4106-8842-4A0ACC3E8D06}">
      <dsp:nvSpPr>
        <dsp:cNvPr id="0" name=""/>
        <dsp:cNvSpPr/>
      </dsp:nvSpPr>
      <dsp:spPr>
        <a:xfrm>
          <a:off x="716365" y="923867"/>
          <a:ext cx="2262187" cy="10340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Field work</a:t>
          </a:r>
          <a:endParaRPr lang="fr-FR" sz="2400" kern="1200" dirty="0"/>
        </a:p>
      </dsp:txBody>
      <dsp:txXfrm>
        <a:off x="746651" y="954153"/>
        <a:ext cx="2201615" cy="973485"/>
      </dsp:txXfrm>
    </dsp:sp>
    <dsp:sp modelId="{C2C35B92-8D15-4C58-B242-1B42AB9CF632}">
      <dsp:nvSpPr>
        <dsp:cNvPr id="0" name=""/>
        <dsp:cNvSpPr/>
      </dsp:nvSpPr>
      <dsp:spPr>
        <a:xfrm>
          <a:off x="3061896" y="665353"/>
          <a:ext cx="2678906" cy="1034057"/>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E9D2F61-E1B5-4B6C-BF4C-85E77931FB75}">
      <dsp:nvSpPr>
        <dsp:cNvPr id="0" name=""/>
        <dsp:cNvSpPr/>
      </dsp:nvSpPr>
      <dsp:spPr>
        <a:xfrm>
          <a:off x="3776271" y="923867"/>
          <a:ext cx="2262187" cy="10340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Consensus on lines for inclusion in analysis </a:t>
          </a:r>
          <a:endParaRPr lang="fr-FR" sz="2000" kern="1200" dirty="0"/>
        </a:p>
      </dsp:txBody>
      <dsp:txXfrm>
        <a:off x="3806557" y="954153"/>
        <a:ext cx="2201615" cy="973485"/>
      </dsp:txXfrm>
    </dsp:sp>
    <dsp:sp modelId="{07A8DABD-533C-4224-80BC-369A62BABB2E}">
      <dsp:nvSpPr>
        <dsp:cNvPr id="0" name=""/>
        <dsp:cNvSpPr/>
      </dsp:nvSpPr>
      <dsp:spPr>
        <a:xfrm>
          <a:off x="6121802" y="665353"/>
          <a:ext cx="2678906" cy="1034057"/>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852D43-D93C-42F1-BFBB-EEA9C46F9921}">
      <dsp:nvSpPr>
        <dsp:cNvPr id="0" name=""/>
        <dsp:cNvSpPr/>
      </dsp:nvSpPr>
      <dsp:spPr>
        <a:xfrm>
          <a:off x="6836177" y="923867"/>
          <a:ext cx="2262187" cy="10340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Interviews and workshops were carried out</a:t>
          </a:r>
          <a:endParaRPr lang="fr-FR" sz="2000" kern="1200" dirty="0"/>
        </a:p>
      </dsp:txBody>
      <dsp:txXfrm>
        <a:off x="6866463" y="954153"/>
        <a:ext cx="2201615" cy="973485"/>
      </dsp:txXfrm>
    </dsp:sp>
    <dsp:sp modelId="{D8450A3F-9334-40C3-85CF-EEDCFE191122}">
      <dsp:nvSpPr>
        <dsp:cNvPr id="0" name=""/>
        <dsp:cNvSpPr/>
      </dsp:nvSpPr>
      <dsp:spPr>
        <a:xfrm>
          <a:off x="9181708" y="665353"/>
          <a:ext cx="2678906" cy="1034057"/>
        </a:xfrm>
        <a:prstGeom prst="chevron">
          <a:avLst>
            <a:gd name="adj" fmla="val 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B73E1B-6C19-4FB6-8B72-EDB6F56CD401}">
      <dsp:nvSpPr>
        <dsp:cNvPr id="0" name=""/>
        <dsp:cNvSpPr/>
      </dsp:nvSpPr>
      <dsp:spPr>
        <a:xfrm>
          <a:off x="9864345" y="923867"/>
          <a:ext cx="2325664" cy="10340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FR" sz="2000" kern="1200" dirty="0" err="1"/>
            <a:t>Analysis</a:t>
          </a:r>
          <a:r>
            <a:rPr lang="fr-FR" sz="2000" kern="1200" dirty="0"/>
            <a:t> of data and report compilation</a:t>
          </a:r>
        </a:p>
      </dsp:txBody>
      <dsp:txXfrm>
        <a:off x="9894631" y="954153"/>
        <a:ext cx="2265092" cy="9734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140C2D-C6B7-498D-A67C-98D599491B85}">
      <dsp:nvSpPr>
        <dsp:cNvPr id="0" name=""/>
        <dsp:cNvSpPr/>
      </dsp:nvSpPr>
      <dsp:spPr>
        <a:xfrm>
          <a:off x="0" y="166231"/>
          <a:ext cx="12192000" cy="150971"/>
        </a:xfrm>
        <a:prstGeom prst="rightArrow">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E21A7-FB76-D51B-1B1A-87B81F15E8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6F4D5EFC-165A-2B3D-D836-F0C4F10A74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9C982CA9-E6D4-80EC-9090-7569DC85CE8F}"/>
              </a:ext>
            </a:extLst>
          </p:cNvPr>
          <p:cNvSpPr>
            <a:spLocks noGrp="1"/>
          </p:cNvSpPr>
          <p:nvPr>
            <p:ph type="dt" sz="half" idx="10"/>
          </p:nvPr>
        </p:nvSpPr>
        <p:spPr/>
        <p:txBody>
          <a:bodyPr/>
          <a:lstStyle/>
          <a:p>
            <a:fld id="{E5E45A62-3D40-43B6-A7E7-3F88BA482466}" type="datetimeFigureOut">
              <a:rPr lang="fr-FR" smtClean="0"/>
              <a:t>17/07/2024</a:t>
            </a:fld>
            <a:endParaRPr lang="fr-FR"/>
          </a:p>
        </p:txBody>
      </p:sp>
      <p:sp>
        <p:nvSpPr>
          <p:cNvPr id="5" name="Footer Placeholder 4">
            <a:extLst>
              <a:ext uri="{FF2B5EF4-FFF2-40B4-BE49-F238E27FC236}">
                <a16:creationId xmlns:a16="http://schemas.microsoft.com/office/drawing/2014/main" id="{3DF2FB5A-77F2-FEE7-80CB-4B9DCD586900}"/>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3BF54ABB-423D-979D-08EE-9BC49C927518}"/>
              </a:ext>
            </a:extLst>
          </p:cNvPr>
          <p:cNvSpPr>
            <a:spLocks noGrp="1"/>
          </p:cNvSpPr>
          <p:nvPr>
            <p:ph type="sldNum" sz="quarter" idx="12"/>
          </p:nvPr>
        </p:nvSpPr>
        <p:spPr/>
        <p:txBody>
          <a:bodyPr/>
          <a:lstStyle/>
          <a:p>
            <a:fld id="{588CFB5F-276F-492C-AF55-468E7EEA6FE8}" type="slidenum">
              <a:rPr lang="fr-FR" smtClean="0"/>
              <a:t>‹#›</a:t>
            </a:fld>
            <a:endParaRPr lang="fr-FR"/>
          </a:p>
        </p:txBody>
      </p:sp>
    </p:spTree>
    <p:extLst>
      <p:ext uri="{BB962C8B-B14F-4D97-AF65-F5344CB8AC3E}">
        <p14:creationId xmlns:p14="http://schemas.microsoft.com/office/powerpoint/2010/main" val="3625758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CE141-E091-6795-F785-462267E04824}"/>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B0E17537-DF59-572C-F66F-3FAFF3F002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0E869F31-0DB3-48CC-4028-2CCFE50190D3}"/>
              </a:ext>
            </a:extLst>
          </p:cNvPr>
          <p:cNvSpPr>
            <a:spLocks noGrp="1"/>
          </p:cNvSpPr>
          <p:nvPr>
            <p:ph type="dt" sz="half" idx="10"/>
          </p:nvPr>
        </p:nvSpPr>
        <p:spPr/>
        <p:txBody>
          <a:bodyPr/>
          <a:lstStyle/>
          <a:p>
            <a:fld id="{E5E45A62-3D40-43B6-A7E7-3F88BA482466}" type="datetimeFigureOut">
              <a:rPr lang="fr-FR" smtClean="0"/>
              <a:t>17/07/2024</a:t>
            </a:fld>
            <a:endParaRPr lang="fr-FR"/>
          </a:p>
        </p:txBody>
      </p:sp>
      <p:sp>
        <p:nvSpPr>
          <p:cNvPr id="5" name="Footer Placeholder 4">
            <a:extLst>
              <a:ext uri="{FF2B5EF4-FFF2-40B4-BE49-F238E27FC236}">
                <a16:creationId xmlns:a16="http://schemas.microsoft.com/office/drawing/2014/main" id="{F2433599-535B-E393-93CE-F07E04B39AAA}"/>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C106A632-4F12-8B74-B27A-B84AF775BF04}"/>
              </a:ext>
            </a:extLst>
          </p:cNvPr>
          <p:cNvSpPr>
            <a:spLocks noGrp="1"/>
          </p:cNvSpPr>
          <p:nvPr>
            <p:ph type="sldNum" sz="quarter" idx="12"/>
          </p:nvPr>
        </p:nvSpPr>
        <p:spPr/>
        <p:txBody>
          <a:bodyPr/>
          <a:lstStyle/>
          <a:p>
            <a:fld id="{588CFB5F-276F-492C-AF55-468E7EEA6FE8}" type="slidenum">
              <a:rPr lang="fr-FR" smtClean="0"/>
              <a:t>‹#›</a:t>
            </a:fld>
            <a:endParaRPr lang="fr-FR"/>
          </a:p>
        </p:txBody>
      </p:sp>
    </p:spTree>
    <p:extLst>
      <p:ext uri="{BB962C8B-B14F-4D97-AF65-F5344CB8AC3E}">
        <p14:creationId xmlns:p14="http://schemas.microsoft.com/office/powerpoint/2010/main" val="892954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28AA895-869B-DAF9-BE63-52618AD66FB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6B8BD3F2-EAB0-07AF-D7D0-EC1EA08F33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DB37030C-38B5-9EB2-9AC8-01D9E79A6875}"/>
              </a:ext>
            </a:extLst>
          </p:cNvPr>
          <p:cNvSpPr>
            <a:spLocks noGrp="1"/>
          </p:cNvSpPr>
          <p:nvPr>
            <p:ph type="dt" sz="half" idx="10"/>
          </p:nvPr>
        </p:nvSpPr>
        <p:spPr/>
        <p:txBody>
          <a:bodyPr/>
          <a:lstStyle/>
          <a:p>
            <a:fld id="{E5E45A62-3D40-43B6-A7E7-3F88BA482466}" type="datetimeFigureOut">
              <a:rPr lang="fr-FR" smtClean="0"/>
              <a:t>17/07/2024</a:t>
            </a:fld>
            <a:endParaRPr lang="fr-FR"/>
          </a:p>
        </p:txBody>
      </p:sp>
      <p:sp>
        <p:nvSpPr>
          <p:cNvPr id="5" name="Footer Placeholder 4">
            <a:extLst>
              <a:ext uri="{FF2B5EF4-FFF2-40B4-BE49-F238E27FC236}">
                <a16:creationId xmlns:a16="http://schemas.microsoft.com/office/drawing/2014/main" id="{A50834D0-9788-A3CC-E226-BE3D229F142C}"/>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D40B6CA6-491C-FB50-4702-49FCC17B5493}"/>
              </a:ext>
            </a:extLst>
          </p:cNvPr>
          <p:cNvSpPr>
            <a:spLocks noGrp="1"/>
          </p:cNvSpPr>
          <p:nvPr>
            <p:ph type="sldNum" sz="quarter" idx="12"/>
          </p:nvPr>
        </p:nvSpPr>
        <p:spPr/>
        <p:txBody>
          <a:bodyPr/>
          <a:lstStyle/>
          <a:p>
            <a:fld id="{588CFB5F-276F-492C-AF55-468E7EEA6FE8}" type="slidenum">
              <a:rPr lang="fr-FR" smtClean="0"/>
              <a:t>‹#›</a:t>
            </a:fld>
            <a:endParaRPr lang="fr-FR"/>
          </a:p>
        </p:txBody>
      </p:sp>
    </p:spTree>
    <p:extLst>
      <p:ext uri="{BB962C8B-B14F-4D97-AF65-F5344CB8AC3E}">
        <p14:creationId xmlns:p14="http://schemas.microsoft.com/office/powerpoint/2010/main" val="508114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841C70D-9236-462E-9A7B-8067AF08B640}"/>
              </a:ext>
            </a:extLst>
          </p:cNvPr>
          <p:cNvSpPr>
            <a:spLocks noGrp="1"/>
          </p:cNvSpPr>
          <p:nvPr>
            <p:ph type="dt" sz="half" idx="10"/>
          </p:nvPr>
        </p:nvSpPr>
        <p:spPr/>
        <p:txBody>
          <a:bodyPr/>
          <a:lstStyle/>
          <a:p>
            <a:fld id="{221CCAF9-F009-4F03-B1C0-6789D9F649F2}" type="datetimeFigureOut">
              <a:rPr lang="en-US" smtClean="0"/>
              <a:t>7/17/2024</a:t>
            </a:fld>
            <a:endParaRPr lang="en-US"/>
          </a:p>
        </p:txBody>
      </p:sp>
      <p:sp>
        <p:nvSpPr>
          <p:cNvPr id="5" name="Footer Placeholder 4">
            <a:extLst>
              <a:ext uri="{FF2B5EF4-FFF2-40B4-BE49-F238E27FC236}">
                <a16:creationId xmlns:a16="http://schemas.microsoft.com/office/drawing/2014/main" id="{A1EACB81-9453-4E97-8AAF-A4F97E94A6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39AD28-E23A-4A32-ABEB-FA522B505657}"/>
              </a:ext>
            </a:extLst>
          </p:cNvPr>
          <p:cNvSpPr>
            <a:spLocks noGrp="1"/>
          </p:cNvSpPr>
          <p:nvPr>
            <p:ph type="sldNum" sz="quarter" idx="12"/>
          </p:nvPr>
        </p:nvSpPr>
        <p:spPr/>
        <p:txBody>
          <a:bodyPr/>
          <a:lstStyle/>
          <a:p>
            <a:fld id="{9F429167-7F3B-4F2A-92CD-847E675056E8}" type="slidenum">
              <a:rPr lang="en-US" smtClean="0"/>
              <a:t>‹#›</a:t>
            </a:fld>
            <a:endParaRPr lang="en-US"/>
          </a:p>
        </p:txBody>
      </p:sp>
    </p:spTree>
    <p:extLst>
      <p:ext uri="{BB962C8B-B14F-4D97-AF65-F5344CB8AC3E}">
        <p14:creationId xmlns:p14="http://schemas.microsoft.com/office/powerpoint/2010/main" val="57166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3BB9F-CEFD-311C-ACB7-10C0E53CC4B7}"/>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C94E37C4-30BF-97F2-4A12-90FEA6B303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0538FE5B-6E97-2073-2998-37F21277CF8E}"/>
              </a:ext>
            </a:extLst>
          </p:cNvPr>
          <p:cNvSpPr>
            <a:spLocks noGrp="1"/>
          </p:cNvSpPr>
          <p:nvPr>
            <p:ph type="dt" sz="half" idx="10"/>
          </p:nvPr>
        </p:nvSpPr>
        <p:spPr/>
        <p:txBody>
          <a:bodyPr/>
          <a:lstStyle/>
          <a:p>
            <a:fld id="{E5E45A62-3D40-43B6-A7E7-3F88BA482466}" type="datetimeFigureOut">
              <a:rPr lang="fr-FR" smtClean="0"/>
              <a:t>17/07/2024</a:t>
            </a:fld>
            <a:endParaRPr lang="fr-FR"/>
          </a:p>
        </p:txBody>
      </p:sp>
      <p:sp>
        <p:nvSpPr>
          <p:cNvPr id="5" name="Footer Placeholder 4">
            <a:extLst>
              <a:ext uri="{FF2B5EF4-FFF2-40B4-BE49-F238E27FC236}">
                <a16:creationId xmlns:a16="http://schemas.microsoft.com/office/drawing/2014/main" id="{732D60EC-C120-8BE2-566F-750F7C3EA0A1}"/>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A3DB6963-D498-4F75-8A41-AA85CA293865}"/>
              </a:ext>
            </a:extLst>
          </p:cNvPr>
          <p:cNvSpPr>
            <a:spLocks noGrp="1"/>
          </p:cNvSpPr>
          <p:nvPr>
            <p:ph type="sldNum" sz="quarter" idx="12"/>
          </p:nvPr>
        </p:nvSpPr>
        <p:spPr/>
        <p:txBody>
          <a:bodyPr/>
          <a:lstStyle/>
          <a:p>
            <a:fld id="{588CFB5F-276F-492C-AF55-468E7EEA6FE8}" type="slidenum">
              <a:rPr lang="fr-FR" smtClean="0"/>
              <a:t>‹#›</a:t>
            </a:fld>
            <a:endParaRPr lang="fr-FR"/>
          </a:p>
        </p:txBody>
      </p:sp>
    </p:spTree>
    <p:extLst>
      <p:ext uri="{BB962C8B-B14F-4D97-AF65-F5344CB8AC3E}">
        <p14:creationId xmlns:p14="http://schemas.microsoft.com/office/powerpoint/2010/main" val="222976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3046D-CE5C-3256-0B71-3303C29E8D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95BA0943-49D9-2CEB-FFB2-2E0EA4E56B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92840A-4514-B855-D573-9B1DC0B2AFA5}"/>
              </a:ext>
            </a:extLst>
          </p:cNvPr>
          <p:cNvSpPr>
            <a:spLocks noGrp="1"/>
          </p:cNvSpPr>
          <p:nvPr>
            <p:ph type="dt" sz="half" idx="10"/>
          </p:nvPr>
        </p:nvSpPr>
        <p:spPr/>
        <p:txBody>
          <a:bodyPr/>
          <a:lstStyle/>
          <a:p>
            <a:fld id="{E5E45A62-3D40-43B6-A7E7-3F88BA482466}" type="datetimeFigureOut">
              <a:rPr lang="fr-FR" smtClean="0"/>
              <a:t>17/07/2024</a:t>
            </a:fld>
            <a:endParaRPr lang="fr-FR"/>
          </a:p>
        </p:txBody>
      </p:sp>
      <p:sp>
        <p:nvSpPr>
          <p:cNvPr id="5" name="Footer Placeholder 4">
            <a:extLst>
              <a:ext uri="{FF2B5EF4-FFF2-40B4-BE49-F238E27FC236}">
                <a16:creationId xmlns:a16="http://schemas.microsoft.com/office/drawing/2014/main" id="{21D5C58B-066E-51EB-1A2F-8FAFAB25E1C3}"/>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02F6430A-60EB-9B97-AC7F-594E1B6A86C0}"/>
              </a:ext>
            </a:extLst>
          </p:cNvPr>
          <p:cNvSpPr>
            <a:spLocks noGrp="1"/>
          </p:cNvSpPr>
          <p:nvPr>
            <p:ph type="sldNum" sz="quarter" idx="12"/>
          </p:nvPr>
        </p:nvSpPr>
        <p:spPr/>
        <p:txBody>
          <a:bodyPr/>
          <a:lstStyle/>
          <a:p>
            <a:fld id="{588CFB5F-276F-492C-AF55-468E7EEA6FE8}" type="slidenum">
              <a:rPr lang="fr-FR" smtClean="0"/>
              <a:t>‹#›</a:t>
            </a:fld>
            <a:endParaRPr lang="fr-FR"/>
          </a:p>
        </p:txBody>
      </p:sp>
    </p:spTree>
    <p:extLst>
      <p:ext uri="{BB962C8B-B14F-4D97-AF65-F5344CB8AC3E}">
        <p14:creationId xmlns:p14="http://schemas.microsoft.com/office/powerpoint/2010/main" val="388921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F919-B747-89B2-2394-34F1F18439AD}"/>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CD723C76-7080-8CB4-424A-013E18FFADD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2113C663-380D-6BDF-D3C9-89933871E0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60EC5709-3452-DBEA-7AAB-7D278E85451E}"/>
              </a:ext>
            </a:extLst>
          </p:cNvPr>
          <p:cNvSpPr>
            <a:spLocks noGrp="1"/>
          </p:cNvSpPr>
          <p:nvPr>
            <p:ph type="dt" sz="half" idx="10"/>
          </p:nvPr>
        </p:nvSpPr>
        <p:spPr/>
        <p:txBody>
          <a:bodyPr/>
          <a:lstStyle/>
          <a:p>
            <a:fld id="{E5E45A62-3D40-43B6-A7E7-3F88BA482466}" type="datetimeFigureOut">
              <a:rPr lang="fr-FR" smtClean="0"/>
              <a:t>17/07/2024</a:t>
            </a:fld>
            <a:endParaRPr lang="fr-FR"/>
          </a:p>
        </p:txBody>
      </p:sp>
      <p:sp>
        <p:nvSpPr>
          <p:cNvPr id="6" name="Footer Placeholder 5">
            <a:extLst>
              <a:ext uri="{FF2B5EF4-FFF2-40B4-BE49-F238E27FC236}">
                <a16:creationId xmlns:a16="http://schemas.microsoft.com/office/drawing/2014/main" id="{290C26B3-C797-8AAF-6D98-1712BB688BBD}"/>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EC599708-6ABE-65AD-CCB4-4F1A48B72D10}"/>
              </a:ext>
            </a:extLst>
          </p:cNvPr>
          <p:cNvSpPr>
            <a:spLocks noGrp="1"/>
          </p:cNvSpPr>
          <p:nvPr>
            <p:ph type="sldNum" sz="quarter" idx="12"/>
          </p:nvPr>
        </p:nvSpPr>
        <p:spPr/>
        <p:txBody>
          <a:bodyPr/>
          <a:lstStyle/>
          <a:p>
            <a:fld id="{588CFB5F-276F-492C-AF55-468E7EEA6FE8}" type="slidenum">
              <a:rPr lang="fr-FR" smtClean="0"/>
              <a:t>‹#›</a:t>
            </a:fld>
            <a:endParaRPr lang="fr-FR"/>
          </a:p>
        </p:txBody>
      </p:sp>
    </p:spTree>
    <p:extLst>
      <p:ext uri="{BB962C8B-B14F-4D97-AF65-F5344CB8AC3E}">
        <p14:creationId xmlns:p14="http://schemas.microsoft.com/office/powerpoint/2010/main" val="1811133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2307-25B1-6153-514D-6CBDBD2E82ED}"/>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5539983E-4B17-4926-0C9E-7BF2BDE768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03CF56-EA3C-06DB-7CFA-5CFD57ED79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1C2CB685-03DA-426C-DB89-1960E0A04B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64C9C4-9A84-14E4-11EB-F56FDC171E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F05621E1-0EE7-81D7-B703-A1F110458E4B}"/>
              </a:ext>
            </a:extLst>
          </p:cNvPr>
          <p:cNvSpPr>
            <a:spLocks noGrp="1"/>
          </p:cNvSpPr>
          <p:nvPr>
            <p:ph type="dt" sz="half" idx="10"/>
          </p:nvPr>
        </p:nvSpPr>
        <p:spPr/>
        <p:txBody>
          <a:bodyPr/>
          <a:lstStyle/>
          <a:p>
            <a:fld id="{E5E45A62-3D40-43B6-A7E7-3F88BA482466}" type="datetimeFigureOut">
              <a:rPr lang="fr-FR" smtClean="0"/>
              <a:t>17/07/2024</a:t>
            </a:fld>
            <a:endParaRPr lang="fr-FR"/>
          </a:p>
        </p:txBody>
      </p:sp>
      <p:sp>
        <p:nvSpPr>
          <p:cNvPr id="8" name="Footer Placeholder 7">
            <a:extLst>
              <a:ext uri="{FF2B5EF4-FFF2-40B4-BE49-F238E27FC236}">
                <a16:creationId xmlns:a16="http://schemas.microsoft.com/office/drawing/2014/main" id="{B33F0765-916E-7CF5-3925-03B626B7010B}"/>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B32275BA-89BB-508C-48AE-CAB3FFD0DA42}"/>
              </a:ext>
            </a:extLst>
          </p:cNvPr>
          <p:cNvSpPr>
            <a:spLocks noGrp="1"/>
          </p:cNvSpPr>
          <p:nvPr>
            <p:ph type="sldNum" sz="quarter" idx="12"/>
          </p:nvPr>
        </p:nvSpPr>
        <p:spPr/>
        <p:txBody>
          <a:bodyPr/>
          <a:lstStyle/>
          <a:p>
            <a:fld id="{588CFB5F-276F-492C-AF55-468E7EEA6FE8}" type="slidenum">
              <a:rPr lang="fr-FR" smtClean="0"/>
              <a:t>‹#›</a:t>
            </a:fld>
            <a:endParaRPr lang="fr-FR"/>
          </a:p>
        </p:txBody>
      </p:sp>
    </p:spTree>
    <p:extLst>
      <p:ext uri="{BB962C8B-B14F-4D97-AF65-F5344CB8AC3E}">
        <p14:creationId xmlns:p14="http://schemas.microsoft.com/office/powerpoint/2010/main" val="199308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19D0D-162B-EF62-8A34-B295267E3B2C}"/>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BD90A80F-2A1F-2FAC-33B5-A70EFCE2FE89}"/>
              </a:ext>
            </a:extLst>
          </p:cNvPr>
          <p:cNvSpPr>
            <a:spLocks noGrp="1"/>
          </p:cNvSpPr>
          <p:nvPr>
            <p:ph type="dt" sz="half" idx="10"/>
          </p:nvPr>
        </p:nvSpPr>
        <p:spPr/>
        <p:txBody>
          <a:bodyPr/>
          <a:lstStyle/>
          <a:p>
            <a:fld id="{E5E45A62-3D40-43B6-A7E7-3F88BA482466}" type="datetimeFigureOut">
              <a:rPr lang="fr-FR" smtClean="0"/>
              <a:t>17/07/2024</a:t>
            </a:fld>
            <a:endParaRPr lang="fr-FR"/>
          </a:p>
        </p:txBody>
      </p:sp>
      <p:sp>
        <p:nvSpPr>
          <p:cNvPr id="4" name="Footer Placeholder 3">
            <a:extLst>
              <a:ext uri="{FF2B5EF4-FFF2-40B4-BE49-F238E27FC236}">
                <a16:creationId xmlns:a16="http://schemas.microsoft.com/office/drawing/2014/main" id="{CA529CE5-575C-044C-9901-E3F50BADDE57}"/>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94BB553E-C46F-08CA-D45E-006A2B299F31}"/>
              </a:ext>
            </a:extLst>
          </p:cNvPr>
          <p:cNvSpPr>
            <a:spLocks noGrp="1"/>
          </p:cNvSpPr>
          <p:nvPr>
            <p:ph type="sldNum" sz="quarter" idx="12"/>
          </p:nvPr>
        </p:nvSpPr>
        <p:spPr/>
        <p:txBody>
          <a:bodyPr/>
          <a:lstStyle/>
          <a:p>
            <a:fld id="{588CFB5F-276F-492C-AF55-468E7EEA6FE8}" type="slidenum">
              <a:rPr lang="fr-FR" smtClean="0"/>
              <a:t>‹#›</a:t>
            </a:fld>
            <a:endParaRPr lang="fr-FR"/>
          </a:p>
        </p:txBody>
      </p:sp>
    </p:spTree>
    <p:extLst>
      <p:ext uri="{BB962C8B-B14F-4D97-AF65-F5344CB8AC3E}">
        <p14:creationId xmlns:p14="http://schemas.microsoft.com/office/powerpoint/2010/main" val="426374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CABF52-A5B5-309E-49DC-5DD792BDD010}"/>
              </a:ext>
            </a:extLst>
          </p:cNvPr>
          <p:cNvSpPr>
            <a:spLocks noGrp="1"/>
          </p:cNvSpPr>
          <p:nvPr>
            <p:ph type="dt" sz="half" idx="10"/>
          </p:nvPr>
        </p:nvSpPr>
        <p:spPr/>
        <p:txBody>
          <a:bodyPr/>
          <a:lstStyle/>
          <a:p>
            <a:fld id="{E5E45A62-3D40-43B6-A7E7-3F88BA482466}" type="datetimeFigureOut">
              <a:rPr lang="fr-FR" smtClean="0"/>
              <a:t>17/07/2024</a:t>
            </a:fld>
            <a:endParaRPr lang="fr-FR"/>
          </a:p>
        </p:txBody>
      </p:sp>
      <p:sp>
        <p:nvSpPr>
          <p:cNvPr id="3" name="Footer Placeholder 2">
            <a:extLst>
              <a:ext uri="{FF2B5EF4-FFF2-40B4-BE49-F238E27FC236}">
                <a16:creationId xmlns:a16="http://schemas.microsoft.com/office/drawing/2014/main" id="{4B037F55-AB27-4FF7-5E6C-24FC8E6BA697}"/>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2EFA8807-0531-A000-A0BE-7340C64E54E4}"/>
              </a:ext>
            </a:extLst>
          </p:cNvPr>
          <p:cNvSpPr>
            <a:spLocks noGrp="1"/>
          </p:cNvSpPr>
          <p:nvPr>
            <p:ph type="sldNum" sz="quarter" idx="12"/>
          </p:nvPr>
        </p:nvSpPr>
        <p:spPr/>
        <p:txBody>
          <a:bodyPr/>
          <a:lstStyle/>
          <a:p>
            <a:fld id="{588CFB5F-276F-492C-AF55-468E7EEA6FE8}" type="slidenum">
              <a:rPr lang="fr-FR" smtClean="0"/>
              <a:t>‹#›</a:t>
            </a:fld>
            <a:endParaRPr lang="fr-FR"/>
          </a:p>
        </p:txBody>
      </p:sp>
    </p:spTree>
    <p:extLst>
      <p:ext uri="{BB962C8B-B14F-4D97-AF65-F5344CB8AC3E}">
        <p14:creationId xmlns:p14="http://schemas.microsoft.com/office/powerpoint/2010/main" val="1023039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17172-222A-D05A-3323-FFDA19084D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9E53E08F-EC20-66C0-2418-D80940DAA4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FFE2498C-BC49-E0AA-2D41-D6F205A2D4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1CB305-E86E-C0B3-0CCE-CAE86F53C0C3}"/>
              </a:ext>
            </a:extLst>
          </p:cNvPr>
          <p:cNvSpPr>
            <a:spLocks noGrp="1"/>
          </p:cNvSpPr>
          <p:nvPr>
            <p:ph type="dt" sz="half" idx="10"/>
          </p:nvPr>
        </p:nvSpPr>
        <p:spPr/>
        <p:txBody>
          <a:bodyPr/>
          <a:lstStyle/>
          <a:p>
            <a:fld id="{E5E45A62-3D40-43B6-A7E7-3F88BA482466}" type="datetimeFigureOut">
              <a:rPr lang="fr-FR" smtClean="0"/>
              <a:t>17/07/2024</a:t>
            </a:fld>
            <a:endParaRPr lang="fr-FR"/>
          </a:p>
        </p:txBody>
      </p:sp>
      <p:sp>
        <p:nvSpPr>
          <p:cNvPr id="6" name="Footer Placeholder 5">
            <a:extLst>
              <a:ext uri="{FF2B5EF4-FFF2-40B4-BE49-F238E27FC236}">
                <a16:creationId xmlns:a16="http://schemas.microsoft.com/office/drawing/2014/main" id="{BC0E6BF4-7F06-A19E-F61D-CB5BE0DD0970}"/>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F4DD9565-3148-E75D-0D83-E7E18FE1D072}"/>
              </a:ext>
            </a:extLst>
          </p:cNvPr>
          <p:cNvSpPr>
            <a:spLocks noGrp="1"/>
          </p:cNvSpPr>
          <p:nvPr>
            <p:ph type="sldNum" sz="quarter" idx="12"/>
          </p:nvPr>
        </p:nvSpPr>
        <p:spPr/>
        <p:txBody>
          <a:bodyPr/>
          <a:lstStyle/>
          <a:p>
            <a:fld id="{588CFB5F-276F-492C-AF55-468E7EEA6FE8}" type="slidenum">
              <a:rPr lang="fr-FR" smtClean="0"/>
              <a:t>‹#›</a:t>
            </a:fld>
            <a:endParaRPr lang="fr-FR"/>
          </a:p>
        </p:txBody>
      </p:sp>
    </p:spTree>
    <p:extLst>
      <p:ext uri="{BB962C8B-B14F-4D97-AF65-F5344CB8AC3E}">
        <p14:creationId xmlns:p14="http://schemas.microsoft.com/office/powerpoint/2010/main" val="1538135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9651E-34D1-6499-6249-252A5906B7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821CBC5C-1725-D35D-147C-D648186B9C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F6DCE4AA-CAF8-EABD-6C03-73B14E7131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59EB9F-07EF-B80E-487B-0782291D5B53}"/>
              </a:ext>
            </a:extLst>
          </p:cNvPr>
          <p:cNvSpPr>
            <a:spLocks noGrp="1"/>
          </p:cNvSpPr>
          <p:nvPr>
            <p:ph type="dt" sz="half" idx="10"/>
          </p:nvPr>
        </p:nvSpPr>
        <p:spPr/>
        <p:txBody>
          <a:bodyPr/>
          <a:lstStyle/>
          <a:p>
            <a:fld id="{E5E45A62-3D40-43B6-A7E7-3F88BA482466}" type="datetimeFigureOut">
              <a:rPr lang="fr-FR" smtClean="0"/>
              <a:t>17/07/2024</a:t>
            </a:fld>
            <a:endParaRPr lang="fr-FR"/>
          </a:p>
        </p:txBody>
      </p:sp>
      <p:sp>
        <p:nvSpPr>
          <p:cNvPr id="6" name="Footer Placeholder 5">
            <a:extLst>
              <a:ext uri="{FF2B5EF4-FFF2-40B4-BE49-F238E27FC236}">
                <a16:creationId xmlns:a16="http://schemas.microsoft.com/office/drawing/2014/main" id="{B3BD9391-5A17-1781-108D-F9FBFA912982}"/>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4ECFAC0D-85CD-3557-E3DD-267A375BD44E}"/>
              </a:ext>
            </a:extLst>
          </p:cNvPr>
          <p:cNvSpPr>
            <a:spLocks noGrp="1"/>
          </p:cNvSpPr>
          <p:nvPr>
            <p:ph type="sldNum" sz="quarter" idx="12"/>
          </p:nvPr>
        </p:nvSpPr>
        <p:spPr/>
        <p:txBody>
          <a:bodyPr/>
          <a:lstStyle/>
          <a:p>
            <a:fld id="{588CFB5F-276F-492C-AF55-468E7EEA6FE8}" type="slidenum">
              <a:rPr lang="fr-FR" smtClean="0"/>
              <a:t>‹#›</a:t>
            </a:fld>
            <a:endParaRPr lang="fr-FR"/>
          </a:p>
        </p:txBody>
      </p:sp>
    </p:spTree>
    <p:extLst>
      <p:ext uri="{BB962C8B-B14F-4D97-AF65-F5344CB8AC3E}">
        <p14:creationId xmlns:p14="http://schemas.microsoft.com/office/powerpoint/2010/main" val="2627258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367428-72E4-660F-5670-88BD526575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7BABDCE5-5EB8-D768-3C42-55BA66418F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CA8E6109-281C-90E4-6348-8CD97CB394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E45A62-3D40-43B6-A7E7-3F88BA482466}" type="datetimeFigureOut">
              <a:rPr lang="fr-FR" smtClean="0"/>
              <a:t>17/07/2024</a:t>
            </a:fld>
            <a:endParaRPr lang="fr-FR"/>
          </a:p>
        </p:txBody>
      </p:sp>
      <p:sp>
        <p:nvSpPr>
          <p:cNvPr id="5" name="Footer Placeholder 4">
            <a:extLst>
              <a:ext uri="{FF2B5EF4-FFF2-40B4-BE49-F238E27FC236}">
                <a16:creationId xmlns:a16="http://schemas.microsoft.com/office/drawing/2014/main" id="{865BB280-BE03-1DDA-426D-B552BEA21C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DD6CDEA6-76F5-4407-7316-E9887B9732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8CFB5F-276F-492C-AF55-468E7EEA6FE8}" type="slidenum">
              <a:rPr lang="fr-FR" smtClean="0"/>
              <a:t>‹#›</a:t>
            </a:fld>
            <a:endParaRPr lang="fr-FR"/>
          </a:p>
        </p:txBody>
      </p:sp>
    </p:spTree>
    <p:extLst>
      <p:ext uri="{BB962C8B-B14F-4D97-AF65-F5344CB8AC3E}">
        <p14:creationId xmlns:p14="http://schemas.microsoft.com/office/powerpoint/2010/main" val="725613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12.xml"/><Relationship Id="rId5" Type="http://schemas.openxmlformats.org/officeDocument/2006/relationships/image" Target="../media/image9.sv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chart" Target="../charts/chart4.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microsoft.com/office/2018/10/relationships/comments" Target="../comments/modernComment_105_506F77BE.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8773" y="1642716"/>
            <a:ext cx="11352530" cy="3936151"/>
          </a:xfrm>
        </p:spPr>
        <p:txBody>
          <a:bodyPr>
            <a:normAutofit fontScale="90000"/>
          </a:bodyPr>
          <a:lstStyle/>
          <a:p>
            <a:r>
              <a:rPr lang="en-GB" b="1" dirty="0">
                <a:solidFill>
                  <a:srgbClr val="3B4A6A"/>
                </a:solidFill>
                <a:latin typeface="72 Black" panose="020B0A04030603020204" pitchFamily="34" charset="0"/>
                <a:ea typeface="Segoe UI Black" panose="020B0A02040204020203" pitchFamily="34" charset="0"/>
                <a:cs typeface="72 Black" panose="020B0A04030603020204" pitchFamily="34" charset="0"/>
              </a:rPr>
              <a:t>Nutrition Expenditure Review</a:t>
            </a:r>
            <a:br>
              <a:rPr lang="en-GB" sz="4900" b="1" dirty="0">
                <a:solidFill>
                  <a:srgbClr val="3B4A6A"/>
                </a:solidFill>
                <a:latin typeface="72 Black" panose="020B0A04030603020204" pitchFamily="34" charset="0"/>
                <a:ea typeface="Tahoma" panose="020B0604030504040204" pitchFamily="34" charset="0"/>
                <a:cs typeface="72 Black" panose="020B0A04030603020204" pitchFamily="34" charset="0"/>
              </a:rPr>
            </a:br>
            <a:br>
              <a:rPr lang="en-GB" sz="3600" b="1" dirty="0">
                <a:solidFill>
                  <a:srgbClr val="3B4A6A"/>
                </a:solidFill>
                <a:latin typeface="72 Black" panose="020B0A04030603020204" pitchFamily="34" charset="0"/>
                <a:ea typeface="Tahoma" panose="020B0604030504040204" pitchFamily="34" charset="0"/>
                <a:cs typeface="72 Black" panose="020B0A04030603020204" pitchFamily="34" charset="0"/>
              </a:rPr>
            </a:br>
            <a:r>
              <a:rPr lang="en-GB" sz="4400" dirty="0">
                <a:solidFill>
                  <a:srgbClr val="FF0000"/>
                </a:solidFill>
                <a:latin typeface="72 Black" panose="020B0A04030603020204" pitchFamily="34" charset="0"/>
                <a:ea typeface="Tahoma" panose="020B0604030504040204" pitchFamily="34" charset="0"/>
                <a:cs typeface="72 Black" panose="020B0A04030603020204" pitchFamily="34" charset="0"/>
              </a:rPr>
              <a:t>Findings and Recommendations</a:t>
            </a:r>
            <a:br>
              <a:rPr lang="en-GB" sz="3600" dirty="0">
                <a:solidFill>
                  <a:srgbClr val="3B4A6A"/>
                </a:solidFill>
                <a:latin typeface="72 Black" panose="020B0A04030603020204" pitchFamily="34" charset="0"/>
                <a:ea typeface="Tahoma" panose="020B0604030504040204" pitchFamily="34" charset="0"/>
                <a:cs typeface="72 Black" panose="020B0A04030603020204" pitchFamily="34" charset="0"/>
              </a:rPr>
            </a:br>
            <a:br>
              <a:rPr lang="en-GB" sz="2000" dirty="0">
                <a:solidFill>
                  <a:srgbClr val="3B4A6A"/>
                </a:solidFill>
                <a:latin typeface="72 Black" panose="020B0A04030603020204" pitchFamily="34" charset="0"/>
                <a:ea typeface="Tahoma" panose="020B0604030504040204" pitchFamily="34" charset="0"/>
                <a:cs typeface="72 Black" panose="020B0A04030603020204" pitchFamily="34" charset="0"/>
              </a:rPr>
            </a:br>
            <a:r>
              <a:rPr lang="en-GB" sz="2000" dirty="0">
                <a:solidFill>
                  <a:srgbClr val="3B4A6A"/>
                </a:solidFill>
                <a:latin typeface="72 Black" panose="020B0A04030603020204" pitchFamily="34" charset="0"/>
                <a:ea typeface="Tahoma" panose="020B0604030504040204" pitchFamily="34" charset="0"/>
                <a:cs typeface="72 Black" panose="020B0A04030603020204" pitchFamily="34" charset="0"/>
              </a:rPr>
              <a:t>By</a:t>
            </a:r>
            <a:br>
              <a:rPr lang="en-GB" sz="2000" dirty="0">
                <a:solidFill>
                  <a:srgbClr val="3B4A6A"/>
                </a:solidFill>
                <a:latin typeface="72 Black" panose="020B0A04030603020204" pitchFamily="34" charset="0"/>
                <a:ea typeface="Tahoma" panose="020B0604030504040204" pitchFamily="34" charset="0"/>
                <a:cs typeface="72 Black" panose="020B0A04030603020204" pitchFamily="34" charset="0"/>
              </a:rPr>
            </a:br>
            <a:r>
              <a:rPr lang="en-GB" sz="2000" dirty="0">
                <a:solidFill>
                  <a:srgbClr val="3B4A6A"/>
                </a:solidFill>
                <a:latin typeface="72 Black" panose="020B0A04030603020204" pitchFamily="34" charset="0"/>
                <a:ea typeface="Tahoma" panose="020B0604030504040204" pitchFamily="34" charset="0"/>
                <a:cs typeface="72 Black" panose="020B0A04030603020204" pitchFamily="34" charset="0"/>
              </a:rPr>
              <a:t>Chisela Kaliwile, NFNC (PhD)</a:t>
            </a:r>
            <a:br>
              <a:rPr lang="en-GB" sz="2000" dirty="0">
                <a:solidFill>
                  <a:srgbClr val="3B4A6A"/>
                </a:solidFill>
                <a:latin typeface="72 Black" panose="020B0A04030603020204" pitchFamily="34" charset="0"/>
                <a:ea typeface="Tahoma" panose="020B0604030504040204" pitchFamily="34" charset="0"/>
                <a:cs typeface="72 Black" panose="020B0A04030603020204" pitchFamily="34" charset="0"/>
              </a:rPr>
            </a:br>
            <a:r>
              <a:rPr lang="en-GB" sz="2000" dirty="0">
                <a:solidFill>
                  <a:srgbClr val="3B4A6A"/>
                </a:solidFill>
                <a:latin typeface="72 Black" panose="020B0A04030603020204" pitchFamily="34" charset="0"/>
                <a:ea typeface="Tahoma" panose="020B0604030504040204" pitchFamily="34" charset="0"/>
                <a:cs typeface="72 Black" panose="020B0A04030603020204" pitchFamily="34" charset="0"/>
              </a:rPr>
              <a:t>Bwalya Sashi, MOFNP</a:t>
            </a:r>
            <a:br>
              <a:rPr lang="en-GB" sz="2000" dirty="0">
                <a:solidFill>
                  <a:srgbClr val="3B4A6A"/>
                </a:solidFill>
                <a:latin typeface="72 Black" panose="020B0A04030603020204" pitchFamily="34" charset="0"/>
                <a:ea typeface="Tahoma" panose="020B0604030504040204" pitchFamily="34" charset="0"/>
                <a:cs typeface="72 Black" panose="020B0A04030603020204" pitchFamily="34" charset="0"/>
              </a:rPr>
            </a:br>
            <a:r>
              <a:rPr lang="en-GB" sz="2000" dirty="0">
                <a:solidFill>
                  <a:srgbClr val="3B4A6A"/>
                </a:solidFill>
                <a:latin typeface="72 Black" panose="020B0A04030603020204" pitchFamily="34" charset="0"/>
                <a:ea typeface="Tahoma" panose="020B0604030504040204" pitchFamily="34" charset="0"/>
                <a:cs typeface="72 Black" panose="020B0A04030603020204" pitchFamily="34" charset="0"/>
              </a:rPr>
              <a:t>Ruth Siyandi, UNICEF</a:t>
            </a:r>
            <a:br>
              <a:rPr lang="en-GB" sz="2000" dirty="0">
                <a:solidFill>
                  <a:srgbClr val="3B4A6A"/>
                </a:solidFill>
                <a:latin typeface="72 Black" panose="020B0A04030603020204" pitchFamily="34" charset="0"/>
                <a:ea typeface="Tahoma" panose="020B0604030504040204" pitchFamily="34" charset="0"/>
                <a:cs typeface="72 Black" panose="020B0A04030603020204" pitchFamily="34" charset="0"/>
              </a:rPr>
            </a:br>
            <a:br>
              <a:rPr lang="en-GB" sz="1600" dirty="0">
                <a:solidFill>
                  <a:srgbClr val="3B4A6A"/>
                </a:solidFill>
                <a:latin typeface="72 Black" panose="020B0A04030603020204" pitchFamily="34" charset="0"/>
                <a:ea typeface="Tahoma" panose="020B0604030504040204" pitchFamily="34" charset="0"/>
                <a:cs typeface="72 Black" panose="020B0A04030603020204" pitchFamily="34" charset="0"/>
              </a:rPr>
            </a:br>
            <a:r>
              <a:rPr lang="en-GB" sz="2200" dirty="0">
                <a:solidFill>
                  <a:schemeClr val="accent1"/>
                </a:solidFill>
                <a:latin typeface="72 Black" panose="020B0A04030603020204" pitchFamily="34" charset="0"/>
                <a:ea typeface="Tahoma" panose="020B0604030504040204" pitchFamily="34" charset="0"/>
                <a:cs typeface="72 Black" panose="020B0A04030603020204" pitchFamily="34" charset="0"/>
              </a:rPr>
              <a:t>Presented at the National Nutrition Forum Meeting held at </a:t>
            </a:r>
            <a:br>
              <a:rPr lang="en-GB" sz="2200" dirty="0">
                <a:solidFill>
                  <a:schemeClr val="accent1"/>
                </a:solidFill>
                <a:latin typeface="72 Black" panose="020B0A04030603020204" pitchFamily="34" charset="0"/>
                <a:ea typeface="Tahoma" panose="020B0604030504040204" pitchFamily="34" charset="0"/>
                <a:cs typeface="72 Black" panose="020B0A04030603020204" pitchFamily="34" charset="0"/>
              </a:rPr>
            </a:br>
            <a:r>
              <a:rPr lang="en-GB" sz="2200" dirty="0">
                <a:solidFill>
                  <a:schemeClr val="accent1"/>
                </a:solidFill>
                <a:latin typeface="72 Black" panose="020B0A04030603020204" pitchFamily="34" charset="0"/>
                <a:ea typeface="Tahoma" panose="020B0604030504040204" pitchFamily="34" charset="0"/>
                <a:cs typeface="72 Black" panose="020B0A04030603020204" pitchFamily="34" charset="0"/>
              </a:rPr>
              <a:t>Mulungushi Conference Centre, 17th July 2024</a:t>
            </a:r>
          </a:p>
        </p:txBody>
      </p:sp>
      <p:pic>
        <p:nvPicPr>
          <p:cNvPr id="3" name="Picture 6">
            <a:extLst>
              <a:ext uri="{FF2B5EF4-FFF2-40B4-BE49-F238E27FC236}">
                <a16:creationId xmlns:a16="http://schemas.microsoft.com/office/drawing/2014/main" id="{95B91015-866A-3ED6-FBE7-20ED3634CAE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9588" y="360628"/>
            <a:ext cx="1019486" cy="118106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National Food and Nutrition Commission (NFNC) -">
            <a:extLst>
              <a:ext uri="{FF2B5EF4-FFF2-40B4-BE49-F238E27FC236}">
                <a16:creationId xmlns:a16="http://schemas.microsoft.com/office/drawing/2014/main" id="{BD5DEC17-3122-D9D5-4C84-86806B41E6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76899" y="98298"/>
            <a:ext cx="1486328" cy="141727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Unicef Zambia">
            <a:extLst>
              <a:ext uri="{FF2B5EF4-FFF2-40B4-BE49-F238E27FC236}">
                <a16:creationId xmlns:a16="http://schemas.microsoft.com/office/drawing/2014/main" id="{94A240CC-1323-01B1-5DC0-E273E5F2BE53}"/>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1069342" y="5794625"/>
            <a:ext cx="950082" cy="950082"/>
          </a:xfrm>
          <a:prstGeom prst="rect">
            <a:avLst/>
          </a:prstGeom>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6E0D808-1948-212B-A44D-C691C2BDD46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7971" y="5921770"/>
            <a:ext cx="10761372" cy="766346"/>
          </a:xfrm>
          <a:prstGeom prst="rect">
            <a:avLst/>
          </a:prstGeom>
        </p:spPr>
      </p:pic>
    </p:spTree>
    <p:extLst>
      <p:ext uri="{BB962C8B-B14F-4D97-AF65-F5344CB8AC3E}">
        <p14:creationId xmlns:p14="http://schemas.microsoft.com/office/powerpoint/2010/main" val="3770585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AF79B-CC7A-EFC4-C333-C113B6D5DC46}"/>
              </a:ext>
            </a:extLst>
          </p:cNvPr>
          <p:cNvSpPr>
            <a:spLocks noGrp="1"/>
          </p:cNvSpPr>
          <p:nvPr>
            <p:ph type="title"/>
          </p:nvPr>
        </p:nvSpPr>
        <p:spPr>
          <a:xfrm>
            <a:off x="349321" y="365126"/>
            <a:ext cx="11353800" cy="980790"/>
          </a:xfrm>
          <a:solidFill>
            <a:schemeClr val="accent1">
              <a:lumMod val="20000"/>
              <a:lumOff val="80000"/>
            </a:schemeClr>
          </a:solidFill>
        </p:spPr>
        <p:txBody>
          <a:bodyPr>
            <a:normAutofit/>
          </a:bodyPr>
          <a:lstStyle/>
          <a:p>
            <a:r>
              <a:rPr kumimoji="0" lang="en-CA" sz="4800" b="1" i="0" u="none" strike="noStrike" kern="1200" cap="none" spc="0" normalizeH="0" baseline="0" noProof="0" dirty="0">
                <a:ln>
                  <a:noFill/>
                </a:ln>
                <a:effectLst/>
                <a:uLnTx/>
                <a:uFillTx/>
                <a:latin typeface="Source Sans Pro Black" panose="020B0803030403020204" pitchFamily="34" charset="0"/>
                <a:ea typeface="Source Sans Pro Black" panose="020B0803030403020204" pitchFamily="34" charset="0"/>
                <a:cs typeface="Tahoma" panose="020B0604030504040204" pitchFamily="34" charset="0"/>
              </a:rPr>
              <a:t>Coverage of Nutrition interventions</a:t>
            </a:r>
            <a:endParaRPr lang="fr-FR" sz="4800" dirty="0">
              <a:latin typeface="Source Sans Pro Black" panose="020B0803030403020204" pitchFamily="34" charset="0"/>
              <a:ea typeface="Source Sans Pro Black" panose="020B0803030403020204" pitchFamily="34" charset="0"/>
            </a:endParaRPr>
          </a:p>
        </p:txBody>
      </p:sp>
      <p:sp>
        <p:nvSpPr>
          <p:cNvPr id="3" name="Content Placeholder 2">
            <a:extLst>
              <a:ext uri="{FF2B5EF4-FFF2-40B4-BE49-F238E27FC236}">
                <a16:creationId xmlns:a16="http://schemas.microsoft.com/office/drawing/2014/main" id="{6D9BA013-0933-A6A1-69B1-6479997D01C1}"/>
              </a:ext>
            </a:extLst>
          </p:cNvPr>
          <p:cNvSpPr>
            <a:spLocks noGrp="1"/>
          </p:cNvSpPr>
          <p:nvPr>
            <p:ph idx="1"/>
          </p:nvPr>
        </p:nvSpPr>
        <p:spPr>
          <a:xfrm>
            <a:off x="246580" y="1500028"/>
            <a:ext cx="11650894" cy="5188448"/>
          </a:xfrm>
        </p:spPr>
        <p:txBody>
          <a:bodyPr>
            <a:normAutofit fontScale="775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3600" b="1" i="0" u="none" strike="noStrike" kern="1200" cap="none" spc="0" normalizeH="0" baseline="0" noProof="0" dirty="0">
                <a:ln>
                  <a:noFill/>
                </a:ln>
                <a:solidFill>
                  <a:srgbClr val="4472C4">
                    <a:lumMod val="50000"/>
                  </a:srgbClr>
                </a:solidFill>
                <a:effectLst/>
                <a:uLnTx/>
                <a:uFillTx/>
                <a:latin typeface="Calibri"/>
                <a:ea typeface="+mn-ea"/>
                <a:cs typeface="+mn-cs"/>
              </a:rPr>
              <a:t>Exposure/coverage to nutrition programs &amp; interventions is inadequate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CA" sz="3600" b="0" i="0" u="none" strike="noStrike" kern="1200" cap="none" spc="0" normalizeH="0" baseline="0" noProof="0" dirty="0">
              <a:ln>
                <a:noFill/>
              </a:ln>
              <a:solidFill>
                <a:srgbClr val="4472C4">
                  <a:lumMod val="50000"/>
                </a:srgbClr>
              </a:solidFill>
              <a:effectLst/>
              <a:uLnTx/>
              <a:uFillTx/>
              <a:latin typeface="Calibri"/>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Courier New" panose="02070309020205020404" pitchFamily="49" charset="0"/>
              <a:buChar char="o"/>
              <a:tabLst/>
              <a:defRPr/>
            </a:pPr>
            <a:r>
              <a:rPr kumimoji="0" lang="en-CA" sz="3600" b="0" i="0" u="none" strike="noStrike" kern="1200" cap="none" spc="0" normalizeH="0" baseline="0" noProof="0" dirty="0">
                <a:ln>
                  <a:noFill/>
                </a:ln>
                <a:solidFill>
                  <a:srgbClr val="4472C4">
                    <a:lumMod val="50000"/>
                  </a:srgbClr>
                </a:solidFill>
                <a:effectLst/>
                <a:uLnTx/>
                <a:uFillTx/>
                <a:latin typeface="Calibri"/>
                <a:ea typeface="+mn-ea"/>
                <a:cs typeface="+mn-cs"/>
              </a:rPr>
              <a:t>Only 73% children 6-23 month old receive Vitamin A supplements,</a:t>
            </a:r>
          </a:p>
          <a:p>
            <a:pPr marL="457200" marR="0" lvl="1" indent="0" algn="l" defTabSz="914400" rtl="0" eaLnBrk="1" fontAlgn="auto" latinLnBrk="0" hangingPunct="1">
              <a:lnSpc>
                <a:spcPct val="90000"/>
              </a:lnSpc>
              <a:spcBef>
                <a:spcPts val="500"/>
              </a:spcBef>
              <a:spcAft>
                <a:spcPts val="0"/>
              </a:spcAft>
              <a:buClrTx/>
              <a:buSzTx/>
              <a:buNone/>
              <a:tabLst/>
              <a:defRPr/>
            </a:pPr>
            <a:r>
              <a:rPr kumimoji="0" lang="en-CA" sz="3600" b="0" i="0" u="none" strike="noStrike" kern="1200" cap="none" spc="0" normalizeH="0" baseline="0" noProof="0" dirty="0">
                <a:ln>
                  <a:noFill/>
                </a:ln>
                <a:solidFill>
                  <a:srgbClr val="4472C4">
                    <a:lumMod val="50000"/>
                  </a:srgbClr>
                </a:solidFill>
                <a:effectLst/>
                <a:uLnTx/>
                <a:uFillTx/>
                <a:latin typeface="Calibri"/>
                <a:ea typeface="+mn-ea"/>
                <a:cs typeface="+mn-cs"/>
              </a:rPr>
              <a:t> </a:t>
            </a:r>
          </a:p>
          <a:p>
            <a:pPr marL="685800" marR="0" lvl="1" indent="-228600" algn="l" defTabSz="914400" rtl="0" eaLnBrk="1" fontAlgn="auto" latinLnBrk="0" hangingPunct="1">
              <a:lnSpc>
                <a:spcPct val="90000"/>
              </a:lnSpc>
              <a:spcBef>
                <a:spcPts val="500"/>
              </a:spcBef>
              <a:spcAft>
                <a:spcPts val="0"/>
              </a:spcAft>
              <a:buClrTx/>
              <a:buSzTx/>
              <a:buFont typeface="Courier New" panose="02070309020205020404" pitchFamily="49" charset="0"/>
              <a:buChar char="o"/>
              <a:tabLst/>
              <a:defRPr/>
            </a:pPr>
            <a:r>
              <a:rPr kumimoji="0" lang="en-CA" sz="3600" b="0" i="0" u="none" strike="noStrike" kern="1200" cap="none" spc="0" normalizeH="0" baseline="0" noProof="0" dirty="0">
                <a:ln>
                  <a:noFill/>
                </a:ln>
                <a:solidFill>
                  <a:srgbClr val="4472C4">
                    <a:lumMod val="50000"/>
                  </a:srgbClr>
                </a:solidFill>
                <a:effectLst/>
                <a:uLnTx/>
                <a:uFillTx/>
                <a:latin typeface="Calibri"/>
                <a:ea typeface="+mn-ea"/>
                <a:cs typeface="+mn-cs"/>
              </a:rPr>
              <a:t>64% receive deworming meds; only 11% of children receive iron supplements – </a:t>
            </a:r>
            <a:r>
              <a:rPr kumimoji="0" lang="en-CA" sz="3600" b="0" i="1" u="none" strike="noStrike" kern="1200" cap="none" spc="0" normalizeH="0" baseline="0" noProof="0" dirty="0">
                <a:ln>
                  <a:noFill/>
                </a:ln>
                <a:solidFill>
                  <a:srgbClr val="4472C4">
                    <a:lumMod val="50000"/>
                  </a:srgbClr>
                </a:solidFill>
                <a:effectLst/>
                <a:uLnTx/>
                <a:uFillTx/>
                <a:latin typeface="Calibri"/>
                <a:ea typeface="+mn-ea"/>
                <a:cs typeface="+mn-cs"/>
              </a:rPr>
              <a:t>Note: per DHS 2018 survey report, an update is expected in mid 2024</a:t>
            </a:r>
            <a:r>
              <a:rPr kumimoji="0" lang="en-CA" sz="3600" b="0" i="0" u="none" strike="noStrike" kern="1200" cap="none" spc="0" normalizeH="0" baseline="0" noProof="0" dirty="0">
                <a:ln>
                  <a:noFill/>
                </a:ln>
                <a:solidFill>
                  <a:srgbClr val="4472C4">
                    <a:lumMod val="50000"/>
                  </a:srgbClr>
                </a:solidFill>
                <a:effectLst/>
                <a:uLnTx/>
                <a:uFillTx/>
                <a:latin typeface="Calibri"/>
                <a:ea typeface="+mn-ea"/>
                <a:cs typeface="+mn-cs"/>
              </a:rPr>
              <a:t>.</a:t>
            </a:r>
          </a:p>
          <a:p>
            <a:pPr marL="457200" marR="0" lvl="1" indent="0" algn="l" defTabSz="914400" rtl="0" eaLnBrk="1" fontAlgn="auto" latinLnBrk="0" hangingPunct="1">
              <a:lnSpc>
                <a:spcPct val="90000"/>
              </a:lnSpc>
              <a:spcBef>
                <a:spcPts val="500"/>
              </a:spcBef>
              <a:spcAft>
                <a:spcPts val="0"/>
              </a:spcAft>
              <a:buClrTx/>
              <a:buSzTx/>
              <a:buNone/>
              <a:tabLst/>
              <a:defRPr/>
            </a:pPr>
            <a:endParaRPr kumimoji="0" lang="en-CA" sz="3600" b="0" i="0" u="none" strike="noStrike" kern="1200" cap="none" spc="0" normalizeH="0" baseline="0" noProof="0" dirty="0">
              <a:ln>
                <a:noFill/>
              </a:ln>
              <a:solidFill>
                <a:srgbClr val="4472C4">
                  <a:lumMod val="50000"/>
                </a:srgbClr>
              </a:solidFill>
              <a:effectLst/>
              <a:uLnTx/>
              <a:uFillTx/>
              <a:latin typeface="Calibri"/>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Courier New" panose="02070309020205020404" pitchFamily="49" charset="0"/>
              <a:buChar char="o"/>
              <a:tabLst/>
              <a:defRPr/>
            </a:pPr>
            <a:r>
              <a:rPr kumimoji="0" lang="en-CA" sz="3600" b="1" i="1" u="none" strike="noStrike" kern="1200" cap="none" spc="0" normalizeH="0" baseline="0" noProof="0" dirty="0">
                <a:ln>
                  <a:noFill/>
                </a:ln>
                <a:solidFill>
                  <a:srgbClr val="FF0000"/>
                </a:solidFill>
                <a:effectLst/>
                <a:uLnTx/>
                <a:uFillTx/>
                <a:latin typeface="Calibri"/>
                <a:ea typeface="+mn-ea"/>
                <a:cs typeface="+mn-cs"/>
              </a:rPr>
              <a:t>Important</a:t>
            </a:r>
            <a:r>
              <a:rPr kumimoji="0" lang="en-CA" sz="3600" b="0" i="0" u="none" strike="noStrike" kern="1200" cap="none" spc="0" normalizeH="0" baseline="0" noProof="0" dirty="0">
                <a:ln>
                  <a:noFill/>
                </a:ln>
                <a:solidFill>
                  <a:srgbClr val="4472C4">
                    <a:lumMod val="50000"/>
                  </a:srgbClr>
                </a:solidFill>
                <a:effectLst/>
                <a:uLnTx/>
                <a:uFillTx/>
                <a:latin typeface="Calibri"/>
                <a:ea typeface="+mn-ea"/>
                <a:cs typeface="+mn-cs"/>
              </a:rPr>
              <a:t>: Overall only 19% of preschool children are reached by community-based nutrition-specific interventions </a:t>
            </a:r>
          </a:p>
          <a:p>
            <a:pPr marL="457200" marR="0" lvl="1" indent="0" algn="l" defTabSz="914400" rtl="0" eaLnBrk="1" fontAlgn="auto" latinLnBrk="0" hangingPunct="1">
              <a:lnSpc>
                <a:spcPct val="90000"/>
              </a:lnSpc>
              <a:spcBef>
                <a:spcPts val="500"/>
              </a:spcBef>
              <a:spcAft>
                <a:spcPts val="0"/>
              </a:spcAft>
              <a:buClrTx/>
              <a:buSzTx/>
              <a:buNone/>
              <a:tabLst/>
              <a:defRPr/>
            </a:pPr>
            <a:endParaRPr kumimoji="0" lang="en-CA" sz="3600" b="0" i="0" u="none" strike="noStrike" kern="1200" cap="none" spc="0" normalizeH="0" baseline="0" noProof="0" dirty="0">
              <a:ln>
                <a:noFill/>
              </a:ln>
              <a:solidFill>
                <a:srgbClr val="4472C4">
                  <a:lumMod val="50000"/>
                </a:srgbClr>
              </a:solidFill>
              <a:effectLst/>
              <a:uLnTx/>
              <a:uFillTx/>
              <a:latin typeface="Calibri"/>
              <a:ea typeface="+mn-ea"/>
              <a:cs typeface="+mn-cs"/>
            </a:endParaRPr>
          </a:p>
          <a:p>
            <a:pPr lvl="1">
              <a:buFont typeface="Courier New" panose="02070309020205020404" pitchFamily="49" charset="0"/>
              <a:buChar char="o"/>
              <a:defRPr/>
            </a:pPr>
            <a:r>
              <a:rPr kumimoji="0" lang="en-CA" sz="3600" b="0" i="0" u="none" strike="noStrike" kern="1200" cap="none" spc="0" normalizeH="0" baseline="0" noProof="0" dirty="0">
                <a:ln>
                  <a:noFill/>
                </a:ln>
                <a:solidFill>
                  <a:srgbClr val="4472C4">
                    <a:lumMod val="50000"/>
                  </a:srgbClr>
                </a:solidFill>
                <a:effectLst/>
                <a:uLnTx/>
                <a:uFillTx/>
                <a:latin typeface="Calibri"/>
                <a:ea typeface="+mn-ea"/>
                <a:cs typeface="+mn-cs"/>
              </a:rPr>
              <a:t>Coverage of messages around good child feeding practices is very low (42%) – suboptimal feeding is not being addressed</a:t>
            </a:r>
          </a:p>
          <a:p>
            <a:pPr lvl="1">
              <a:buFont typeface="Courier New" panose="02070309020205020404" pitchFamily="49" charset="0"/>
              <a:buChar char="o"/>
              <a:defRPr/>
            </a:pPr>
            <a:endParaRPr kumimoji="0" lang="en-GB" sz="3600" b="0" i="0" u="none" strike="noStrike" kern="1200" cap="none" spc="0" normalizeH="0" baseline="0" noProof="0" dirty="0">
              <a:ln>
                <a:noFill/>
              </a:ln>
              <a:solidFill>
                <a:srgbClr val="4472C4">
                  <a:lumMod val="50000"/>
                </a:srgbClr>
              </a:solidFill>
              <a:effectLst/>
              <a:uLnTx/>
              <a:uFillTx/>
              <a:latin typeface="Calibri"/>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Courier New" panose="02070309020205020404" pitchFamily="49" charset="0"/>
              <a:buChar char="o"/>
              <a:tabLst/>
              <a:defRPr/>
            </a:pPr>
            <a:endParaRPr kumimoji="0" lang="en-CA" sz="3600" b="0" i="0" u="none" strike="noStrike" kern="1200" cap="none" spc="0" normalizeH="0" baseline="0" noProof="0" dirty="0">
              <a:ln>
                <a:noFill/>
              </a:ln>
              <a:solidFill>
                <a:srgbClr val="4472C4">
                  <a:lumMod val="50000"/>
                </a:srgbClr>
              </a:solidFill>
              <a:effectLst/>
              <a:uLnTx/>
              <a:uFillTx/>
              <a:latin typeface="Calibri"/>
              <a:ea typeface="+mn-ea"/>
              <a:cs typeface="+mn-cs"/>
            </a:endParaRPr>
          </a:p>
          <a:p>
            <a:endParaRPr lang="fr-FR" dirty="0"/>
          </a:p>
        </p:txBody>
      </p:sp>
    </p:spTree>
    <p:extLst>
      <p:ext uri="{BB962C8B-B14F-4D97-AF65-F5344CB8AC3E}">
        <p14:creationId xmlns:p14="http://schemas.microsoft.com/office/powerpoint/2010/main" val="1311143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F5AB2F1-B056-4BEC-BC22-6CB0978FE106}"/>
              </a:ext>
            </a:extLst>
          </p:cNvPr>
          <p:cNvGrpSpPr/>
          <p:nvPr/>
        </p:nvGrpSpPr>
        <p:grpSpPr>
          <a:xfrm>
            <a:off x="43964" y="1288407"/>
            <a:ext cx="12000653" cy="4922017"/>
            <a:chOff x="38312" y="1359593"/>
            <a:chExt cx="12936579" cy="4922017"/>
          </a:xfrm>
        </p:grpSpPr>
        <p:grpSp>
          <p:nvGrpSpPr>
            <p:cNvPr id="6" name="Group 5">
              <a:extLst>
                <a:ext uri="{FF2B5EF4-FFF2-40B4-BE49-F238E27FC236}">
                  <a16:creationId xmlns:a16="http://schemas.microsoft.com/office/drawing/2014/main" id="{2CED1366-3147-4E96-8F23-5032C1D13D25}"/>
                </a:ext>
              </a:extLst>
            </p:cNvPr>
            <p:cNvGrpSpPr/>
            <p:nvPr/>
          </p:nvGrpSpPr>
          <p:grpSpPr>
            <a:xfrm>
              <a:off x="1230686" y="1848616"/>
              <a:ext cx="11744205" cy="4345278"/>
              <a:chOff x="1230686" y="1848616"/>
              <a:chExt cx="11744205" cy="4345278"/>
            </a:xfrm>
          </p:grpSpPr>
          <p:pic>
            <p:nvPicPr>
              <p:cNvPr id="11" name="Graphic 10" descr="Baby">
                <a:extLst>
                  <a:ext uri="{FF2B5EF4-FFF2-40B4-BE49-F238E27FC236}">
                    <a16:creationId xmlns:a16="http://schemas.microsoft.com/office/drawing/2014/main" id="{78889E10-0F34-478F-BD88-6D18DC3716F6}"/>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230686" y="2471159"/>
                <a:ext cx="2564685" cy="2564685"/>
              </a:xfrm>
              <a:prstGeom prst="rect">
                <a:avLst/>
              </a:prstGeom>
            </p:spPr>
          </p:pic>
          <p:pic>
            <p:nvPicPr>
              <p:cNvPr id="12" name="Graphic 11" descr="Woman">
                <a:extLst>
                  <a:ext uri="{FF2B5EF4-FFF2-40B4-BE49-F238E27FC236}">
                    <a16:creationId xmlns:a16="http://schemas.microsoft.com/office/drawing/2014/main" id="{337FBA91-A6D3-430E-AA6D-B6F18A250F10}"/>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4783330" y="1848616"/>
                <a:ext cx="3306498" cy="3306498"/>
              </a:xfrm>
              <a:prstGeom prst="rect">
                <a:avLst/>
              </a:prstGeom>
            </p:spPr>
          </p:pic>
          <p:pic>
            <p:nvPicPr>
              <p:cNvPr id="13" name="Graphic 12" descr="Woman">
                <a:extLst>
                  <a:ext uri="{FF2B5EF4-FFF2-40B4-BE49-F238E27FC236}">
                    <a16:creationId xmlns:a16="http://schemas.microsoft.com/office/drawing/2014/main" id="{3E5342CD-0F7D-4B2B-B0B3-D230EBCE6F2B}"/>
                  </a:ext>
                </a:extLst>
              </p:cNvPr>
              <p:cNvPicPr>
                <a:picLocks noChangeAspect="1"/>
              </p:cNvPicPr>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8987235" y="2206238"/>
                <a:ext cx="3987656" cy="3987656"/>
              </a:xfrm>
              <a:prstGeom prst="rect">
                <a:avLst/>
              </a:prstGeom>
            </p:spPr>
          </p:pic>
        </p:grpSp>
        <p:grpSp>
          <p:nvGrpSpPr>
            <p:cNvPr id="7" name="Group 6">
              <a:extLst>
                <a:ext uri="{FF2B5EF4-FFF2-40B4-BE49-F238E27FC236}">
                  <a16:creationId xmlns:a16="http://schemas.microsoft.com/office/drawing/2014/main" id="{DEE25EEE-BBD9-4CC3-9092-0BEC1B9369E7}"/>
                </a:ext>
              </a:extLst>
            </p:cNvPr>
            <p:cNvGrpSpPr/>
            <p:nvPr/>
          </p:nvGrpSpPr>
          <p:grpSpPr>
            <a:xfrm>
              <a:off x="38312" y="1359593"/>
              <a:ext cx="12363053" cy="4922017"/>
              <a:chOff x="38312" y="1359593"/>
              <a:chExt cx="12363053" cy="4922017"/>
            </a:xfrm>
          </p:grpSpPr>
          <p:sp>
            <p:nvSpPr>
              <p:cNvPr id="8" name="TextBox 7">
                <a:extLst>
                  <a:ext uri="{FF2B5EF4-FFF2-40B4-BE49-F238E27FC236}">
                    <a16:creationId xmlns:a16="http://schemas.microsoft.com/office/drawing/2014/main" id="{EEEB2A7B-BF30-4968-9CAB-1BF5DE29BA59}"/>
                  </a:ext>
                </a:extLst>
              </p:cNvPr>
              <p:cNvSpPr txBox="1"/>
              <p:nvPr/>
            </p:nvSpPr>
            <p:spPr>
              <a:xfrm>
                <a:off x="38312" y="4875778"/>
                <a:ext cx="3015257" cy="903709"/>
              </a:xfrm>
              <a:prstGeom prst="rect">
                <a:avLst/>
              </a:prstGeom>
              <a:noFill/>
            </p:spPr>
            <p:txBody>
              <a:bodyPr wrap="none" rtlCol="0">
                <a:spAutoFit/>
              </a:bodyPr>
              <a:lstStyle/>
              <a:p>
                <a:pPr algn="ctr">
                  <a:lnSpc>
                    <a:spcPts val="3300"/>
                  </a:lnSpc>
                </a:pPr>
                <a:r>
                  <a:rPr lang="en-US" sz="4800" b="1" dirty="0">
                    <a:solidFill>
                      <a:srgbClr val="C00000"/>
                    </a:solidFill>
                    <a:latin typeface="Franklin Gothic Book" panose="020B0503020102020204" pitchFamily="34" charset="0"/>
                  </a:rPr>
                  <a:t>35%</a:t>
                </a:r>
              </a:p>
              <a:p>
                <a:pPr algn="ctr">
                  <a:lnSpc>
                    <a:spcPts val="3300"/>
                  </a:lnSpc>
                </a:pPr>
                <a:r>
                  <a:rPr lang="en-US" sz="2400" b="1" dirty="0">
                    <a:solidFill>
                      <a:srgbClr val="002060"/>
                    </a:solidFill>
                    <a:latin typeface="Franklin Gothic Book" panose="020B0503020102020204" pitchFamily="34" charset="0"/>
                  </a:rPr>
                  <a:t>children are stunted</a:t>
                </a:r>
              </a:p>
            </p:txBody>
          </p:sp>
          <p:sp>
            <p:nvSpPr>
              <p:cNvPr id="9" name="TextBox 8">
                <a:extLst>
                  <a:ext uri="{FF2B5EF4-FFF2-40B4-BE49-F238E27FC236}">
                    <a16:creationId xmlns:a16="http://schemas.microsoft.com/office/drawing/2014/main" id="{2C5906DD-0E79-4F0E-9447-90ECAD69A8B8}"/>
                  </a:ext>
                </a:extLst>
              </p:cNvPr>
              <p:cNvSpPr txBox="1"/>
              <p:nvPr/>
            </p:nvSpPr>
            <p:spPr>
              <a:xfrm>
                <a:off x="5410218" y="4707846"/>
                <a:ext cx="4100732" cy="1573764"/>
              </a:xfrm>
              <a:prstGeom prst="rect">
                <a:avLst/>
              </a:prstGeom>
              <a:noFill/>
            </p:spPr>
            <p:txBody>
              <a:bodyPr wrap="none" rtlCol="0">
                <a:spAutoFit/>
              </a:bodyPr>
              <a:lstStyle/>
              <a:p>
                <a:pPr algn="ctr">
                  <a:lnSpc>
                    <a:spcPts val="4000"/>
                  </a:lnSpc>
                </a:pPr>
                <a:r>
                  <a:rPr lang="en-US" sz="4000" b="1" dirty="0">
                    <a:solidFill>
                      <a:srgbClr val="C00000"/>
                    </a:solidFill>
                    <a:latin typeface="Franklin Gothic Book" panose="020B0503020102020204" pitchFamily="34" charset="0"/>
                  </a:rPr>
                  <a:t>33%</a:t>
                </a:r>
              </a:p>
              <a:p>
                <a:pPr algn="ctr">
                  <a:lnSpc>
                    <a:spcPts val="4000"/>
                  </a:lnSpc>
                </a:pPr>
                <a:r>
                  <a:rPr lang="en-US" sz="2400" b="1" dirty="0">
                    <a:solidFill>
                      <a:srgbClr val="002060"/>
                    </a:solidFill>
                    <a:latin typeface="Franklin Gothic Book" panose="020B0503020102020204" pitchFamily="34" charset="0"/>
                  </a:rPr>
                  <a:t>adolescent girls (15-19 </a:t>
                </a:r>
                <a:r>
                  <a:rPr lang="en-US" sz="2400" b="1" dirty="0" err="1">
                    <a:solidFill>
                      <a:srgbClr val="002060"/>
                    </a:solidFill>
                    <a:latin typeface="Franklin Gothic Book" panose="020B0503020102020204" pitchFamily="34" charset="0"/>
                  </a:rPr>
                  <a:t>yrs</a:t>
                </a:r>
                <a:r>
                  <a:rPr lang="en-US" sz="2400" b="1" dirty="0">
                    <a:solidFill>
                      <a:srgbClr val="002060"/>
                    </a:solidFill>
                    <a:latin typeface="Franklin Gothic Book" panose="020B0503020102020204" pitchFamily="34" charset="0"/>
                  </a:rPr>
                  <a:t>) </a:t>
                </a:r>
              </a:p>
              <a:p>
                <a:pPr algn="ctr">
                  <a:lnSpc>
                    <a:spcPts val="4000"/>
                  </a:lnSpc>
                </a:pPr>
                <a:r>
                  <a:rPr lang="en-US" sz="2400" b="1" dirty="0">
                    <a:solidFill>
                      <a:srgbClr val="002060"/>
                    </a:solidFill>
                    <a:latin typeface="Franklin Gothic Book" panose="020B0503020102020204" pitchFamily="34" charset="0"/>
                  </a:rPr>
                  <a:t>are anaemic</a:t>
                </a:r>
              </a:p>
            </p:txBody>
          </p:sp>
          <p:sp>
            <p:nvSpPr>
              <p:cNvPr id="10" name="TextBox 9">
                <a:extLst>
                  <a:ext uri="{FF2B5EF4-FFF2-40B4-BE49-F238E27FC236}">
                    <a16:creationId xmlns:a16="http://schemas.microsoft.com/office/drawing/2014/main" id="{A071A79A-BBC2-4B45-AFB9-2BF355784829}"/>
                  </a:ext>
                </a:extLst>
              </p:cNvPr>
              <p:cNvSpPr txBox="1"/>
              <p:nvPr/>
            </p:nvSpPr>
            <p:spPr>
              <a:xfrm>
                <a:off x="9407190" y="1359593"/>
                <a:ext cx="2994175" cy="938719"/>
              </a:xfrm>
              <a:prstGeom prst="rect">
                <a:avLst/>
              </a:prstGeom>
              <a:noFill/>
            </p:spPr>
            <p:txBody>
              <a:bodyPr wrap="none" rtlCol="0">
                <a:spAutoFit/>
              </a:bodyPr>
              <a:lstStyle/>
              <a:p>
                <a:pPr algn="r">
                  <a:lnSpc>
                    <a:spcPts val="3300"/>
                  </a:lnSpc>
                </a:pPr>
                <a:r>
                  <a:rPr lang="en-US" sz="4800" b="1" dirty="0">
                    <a:solidFill>
                      <a:srgbClr val="C00000"/>
                    </a:solidFill>
                    <a:latin typeface="Franklin Gothic Book" panose="020B0503020102020204" pitchFamily="34" charset="0"/>
                  </a:rPr>
                  <a:t>31%</a:t>
                </a:r>
                <a:r>
                  <a:rPr lang="en-US" sz="3200" b="1" dirty="0">
                    <a:solidFill>
                      <a:srgbClr val="C00000"/>
                    </a:solidFill>
                    <a:latin typeface="Franklin Gothic Book" panose="020B0503020102020204" pitchFamily="34" charset="0"/>
                  </a:rPr>
                  <a:t> </a:t>
                </a:r>
                <a:r>
                  <a:rPr lang="en-US" sz="3200" b="1" dirty="0">
                    <a:solidFill>
                      <a:srgbClr val="002060"/>
                    </a:solidFill>
                    <a:latin typeface="Franklin Gothic Book" panose="020B0503020102020204" pitchFamily="34" charset="0"/>
                  </a:rPr>
                  <a:t>women </a:t>
                </a:r>
              </a:p>
              <a:p>
                <a:pPr algn="r">
                  <a:lnSpc>
                    <a:spcPts val="3300"/>
                  </a:lnSpc>
                </a:pPr>
                <a:r>
                  <a:rPr lang="en-US" sz="3200" b="1" dirty="0">
                    <a:solidFill>
                      <a:srgbClr val="002060"/>
                    </a:solidFill>
                    <a:latin typeface="Franklin Gothic Book" panose="020B0503020102020204" pitchFamily="34" charset="0"/>
                  </a:rPr>
                  <a:t>are anaemic</a:t>
                </a:r>
              </a:p>
            </p:txBody>
          </p:sp>
        </p:grpSp>
      </p:grpSp>
      <p:sp>
        <p:nvSpPr>
          <p:cNvPr id="16" name="TextBox 15">
            <a:extLst>
              <a:ext uri="{FF2B5EF4-FFF2-40B4-BE49-F238E27FC236}">
                <a16:creationId xmlns:a16="http://schemas.microsoft.com/office/drawing/2014/main" id="{799D608E-D3B1-114F-9364-31BFFCC93688}"/>
              </a:ext>
            </a:extLst>
          </p:cNvPr>
          <p:cNvSpPr txBox="1"/>
          <p:nvPr/>
        </p:nvSpPr>
        <p:spPr>
          <a:xfrm>
            <a:off x="10146547" y="6305439"/>
            <a:ext cx="1627818" cy="318100"/>
          </a:xfrm>
          <a:prstGeom prst="rect">
            <a:avLst/>
          </a:prstGeom>
          <a:noFill/>
        </p:spPr>
        <p:txBody>
          <a:bodyPr wrap="none" rtlCol="0">
            <a:spAutoFit/>
          </a:bodyPr>
          <a:lstStyle/>
          <a:p>
            <a:r>
              <a:rPr lang="en-US" sz="1467" dirty="0"/>
              <a:t>Source: ZDHS 2018</a:t>
            </a:r>
          </a:p>
        </p:txBody>
      </p:sp>
      <p:sp>
        <p:nvSpPr>
          <p:cNvPr id="14" name="TextBox 13">
            <a:extLst>
              <a:ext uri="{FF2B5EF4-FFF2-40B4-BE49-F238E27FC236}">
                <a16:creationId xmlns:a16="http://schemas.microsoft.com/office/drawing/2014/main" id="{F16A8DB2-B67A-EC48-9449-2CF7B75CE336}"/>
              </a:ext>
            </a:extLst>
          </p:cNvPr>
          <p:cNvSpPr txBox="1"/>
          <p:nvPr/>
        </p:nvSpPr>
        <p:spPr>
          <a:xfrm>
            <a:off x="1670406" y="5671773"/>
            <a:ext cx="3162468" cy="938719"/>
          </a:xfrm>
          <a:prstGeom prst="rect">
            <a:avLst/>
          </a:prstGeom>
          <a:noFill/>
        </p:spPr>
        <p:txBody>
          <a:bodyPr wrap="none" rtlCol="0">
            <a:spAutoFit/>
          </a:bodyPr>
          <a:lstStyle/>
          <a:p>
            <a:pPr algn="ctr">
              <a:lnSpc>
                <a:spcPts val="3300"/>
              </a:lnSpc>
            </a:pPr>
            <a:r>
              <a:rPr lang="en-US" sz="5400" b="1" dirty="0">
                <a:solidFill>
                  <a:srgbClr val="C00000"/>
                </a:solidFill>
                <a:latin typeface="Franklin Gothic Book" panose="020B0503020102020204" pitchFamily="34" charset="0"/>
              </a:rPr>
              <a:t>4%</a:t>
            </a:r>
          </a:p>
          <a:p>
            <a:pPr algn="ctr">
              <a:lnSpc>
                <a:spcPts val="3300"/>
              </a:lnSpc>
            </a:pPr>
            <a:r>
              <a:rPr lang="en-US" sz="2800" b="1" dirty="0">
                <a:solidFill>
                  <a:srgbClr val="002060"/>
                </a:solidFill>
                <a:latin typeface="Franklin Gothic Book" panose="020B0503020102020204" pitchFamily="34" charset="0"/>
              </a:rPr>
              <a:t>children are wasted</a:t>
            </a:r>
          </a:p>
        </p:txBody>
      </p:sp>
      <p:sp>
        <p:nvSpPr>
          <p:cNvPr id="2" name="TextBox 1">
            <a:extLst>
              <a:ext uri="{FF2B5EF4-FFF2-40B4-BE49-F238E27FC236}">
                <a16:creationId xmlns:a16="http://schemas.microsoft.com/office/drawing/2014/main" id="{9E8F1FF8-7628-CE40-A7A5-44EB647CC050}"/>
              </a:ext>
            </a:extLst>
          </p:cNvPr>
          <p:cNvSpPr txBox="1"/>
          <p:nvPr/>
        </p:nvSpPr>
        <p:spPr>
          <a:xfrm>
            <a:off x="147386" y="1406740"/>
            <a:ext cx="4848191" cy="1077218"/>
          </a:xfrm>
          <a:prstGeom prst="rect">
            <a:avLst/>
          </a:prstGeom>
          <a:noFill/>
        </p:spPr>
        <p:txBody>
          <a:bodyPr wrap="square" rtlCol="0">
            <a:spAutoFit/>
          </a:bodyPr>
          <a:lstStyle/>
          <a:p>
            <a:pPr algn="ctr"/>
            <a:r>
              <a:rPr lang="en-US" sz="3200" b="1" dirty="0">
                <a:solidFill>
                  <a:srgbClr val="FF0000"/>
                </a:solidFill>
              </a:rPr>
              <a:t>Only</a:t>
            </a:r>
            <a:r>
              <a:rPr lang="en-US" sz="3200" dirty="0">
                <a:solidFill>
                  <a:srgbClr val="FF0000"/>
                </a:solidFill>
              </a:rPr>
              <a:t> </a:t>
            </a:r>
            <a:r>
              <a:rPr lang="en-US" sz="4000" b="1" dirty="0">
                <a:solidFill>
                  <a:srgbClr val="FF0000"/>
                </a:solidFill>
              </a:rPr>
              <a:t>13% </a:t>
            </a:r>
            <a:r>
              <a:rPr lang="en-US" sz="2400" b="1" dirty="0">
                <a:solidFill>
                  <a:srgbClr val="002060"/>
                </a:solidFill>
                <a:latin typeface="Franklin Gothic Book" panose="020B0503020102020204" pitchFamily="34" charset="0"/>
              </a:rPr>
              <a:t>children are fed with minimal acceptable diet</a:t>
            </a:r>
          </a:p>
        </p:txBody>
      </p:sp>
      <p:sp>
        <p:nvSpPr>
          <p:cNvPr id="15" name="Title 1">
            <a:extLst>
              <a:ext uri="{FF2B5EF4-FFF2-40B4-BE49-F238E27FC236}">
                <a16:creationId xmlns:a16="http://schemas.microsoft.com/office/drawing/2014/main" id="{05F829F5-69C3-4C34-A474-881890FF72C7}"/>
              </a:ext>
            </a:extLst>
          </p:cNvPr>
          <p:cNvSpPr txBox="1">
            <a:spLocks/>
          </p:cNvSpPr>
          <p:nvPr/>
        </p:nvSpPr>
        <p:spPr>
          <a:xfrm>
            <a:off x="43964" y="275167"/>
            <a:ext cx="12000653" cy="817095"/>
          </a:xfrm>
          <a:prstGeom prst="rect">
            <a:avLst/>
          </a:prstGeom>
          <a:solidFill>
            <a:schemeClr val="accent1">
              <a:lumMod val="20000"/>
              <a:lumOff val="80000"/>
            </a:schemeClr>
          </a:solidFill>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4000" b="1" dirty="0">
                <a:latin typeface="Source Sans Pro Black" panose="020B0803030403020204" pitchFamily="34" charset="0"/>
                <a:ea typeface="Source Sans Pro Black" panose="020B0803030403020204" pitchFamily="34" charset="0"/>
              </a:rPr>
              <a:t>All forms of malnutrition exists across life cycle..</a:t>
            </a:r>
          </a:p>
        </p:txBody>
      </p:sp>
    </p:spTree>
    <p:extLst>
      <p:ext uri="{BB962C8B-B14F-4D97-AF65-F5344CB8AC3E}">
        <p14:creationId xmlns:p14="http://schemas.microsoft.com/office/powerpoint/2010/main" val="1141084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35534-7FC3-4503-9F7A-8F0CFC1C5DFE}"/>
              </a:ext>
            </a:extLst>
          </p:cNvPr>
          <p:cNvSpPr>
            <a:spLocks noGrp="1"/>
          </p:cNvSpPr>
          <p:nvPr>
            <p:ph type="title"/>
          </p:nvPr>
        </p:nvSpPr>
        <p:spPr>
          <a:xfrm>
            <a:off x="71919" y="159198"/>
            <a:ext cx="11969393" cy="984728"/>
          </a:xfrm>
          <a:solidFill>
            <a:schemeClr val="accent1">
              <a:lumMod val="20000"/>
              <a:lumOff val="80000"/>
            </a:schemeClr>
          </a:solidFill>
        </p:spPr>
        <p:txBody>
          <a:bodyPr>
            <a:normAutofit/>
          </a:bodyPr>
          <a:lstStyle/>
          <a:p>
            <a:r>
              <a:rPr lang="en-US" b="1" dirty="0">
                <a:latin typeface="Source Sans Pro Black" panose="020B0803030403020204" pitchFamily="34" charset="0"/>
                <a:ea typeface="Source Sans Pro Black" panose="020B0803030403020204" pitchFamily="34" charset="0"/>
              </a:rPr>
              <a:t>Zambia and  global nutrition (SDG) targets</a:t>
            </a:r>
          </a:p>
        </p:txBody>
      </p:sp>
      <p:pic>
        <p:nvPicPr>
          <p:cNvPr id="4" name="Picture 3" descr="Icon&#10;&#10;Description automatically generated with low confidence">
            <a:extLst>
              <a:ext uri="{FF2B5EF4-FFF2-40B4-BE49-F238E27FC236}">
                <a16:creationId xmlns:a16="http://schemas.microsoft.com/office/drawing/2014/main" id="{BB5C6F0E-E4A7-4885-8858-1740FA7526A3}"/>
              </a:ext>
            </a:extLst>
          </p:cNvPr>
          <p:cNvPicPr>
            <a:picLocks noChangeAspect="1"/>
          </p:cNvPicPr>
          <p:nvPr/>
        </p:nvPicPr>
        <p:blipFill>
          <a:blip r:embed="rId2">
            <a:duotone>
              <a:prstClr val="black"/>
              <a:schemeClr val="accent1">
                <a:tint val="45000"/>
                <a:satMod val="400000"/>
              </a:schemeClr>
            </a:duotone>
          </a:blip>
          <a:stretch>
            <a:fillRect/>
          </a:stretch>
        </p:blipFill>
        <p:spPr>
          <a:xfrm>
            <a:off x="537213" y="1717118"/>
            <a:ext cx="1513875" cy="1675521"/>
          </a:xfrm>
          <a:prstGeom prst="rect">
            <a:avLst/>
          </a:prstGeom>
        </p:spPr>
      </p:pic>
      <p:sp>
        <p:nvSpPr>
          <p:cNvPr id="6" name="TextBox 5">
            <a:extLst>
              <a:ext uri="{FF2B5EF4-FFF2-40B4-BE49-F238E27FC236}">
                <a16:creationId xmlns:a16="http://schemas.microsoft.com/office/drawing/2014/main" id="{8D7ADEC8-0C1C-4351-BB33-2B4D961AFCB2}"/>
              </a:ext>
            </a:extLst>
          </p:cNvPr>
          <p:cNvSpPr txBox="1"/>
          <p:nvPr/>
        </p:nvSpPr>
        <p:spPr>
          <a:xfrm>
            <a:off x="772731" y="1231794"/>
            <a:ext cx="3678528" cy="369332"/>
          </a:xfrm>
          <a:prstGeom prst="rect">
            <a:avLst/>
          </a:prstGeom>
          <a:noFill/>
        </p:spPr>
        <p:txBody>
          <a:bodyPr wrap="square" rtlCol="0">
            <a:spAutoFit/>
          </a:bodyPr>
          <a:lstStyle/>
          <a:p>
            <a:pPr algn="ctr"/>
            <a:r>
              <a:rPr lang="en-US" b="1" dirty="0">
                <a:solidFill>
                  <a:schemeClr val="accent1">
                    <a:lumMod val="50000"/>
                  </a:schemeClr>
                </a:solidFill>
              </a:rPr>
              <a:t>Childhood Stunting</a:t>
            </a:r>
          </a:p>
        </p:txBody>
      </p:sp>
      <p:grpSp>
        <p:nvGrpSpPr>
          <p:cNvPr id="12" name="Group 11">
            <a:extLst>
              <a:ext uri="{FF2B5EF4-FFF2-40B4-BE49-F238E27FC236}">
                <a16:creationId xmlns:a16="http://schemas.microsoft.com/office/drawing/2014/main" id="{746158F5-1ED6-43FC-9093-59D5B3810ECF}"/>
              </a:ext>
            </a:extLst>
          </p:cNvPr>
          <p:cNvGrpSpPr/>
          <p:nvPr/>
        </p:nvGrpSpPr>
        <p:grpSpPr>
          <a:xfrm>
            <a:off x="1599334" y="3429000"/>
            <a:ext cx="2025322" cy="457200"/>
            <a:chOff x="2818036" y="2091208"/>
            <a:chExt cx="2025322" cy="457200"/>
          </a:xfrm>
        </p:grpSpPr>
        <p:sp>
          <p:nvSpPr>
            <p:cNvPr id="5" name="Oval 4">
              <a:extLst>
                <a:ext uri="{FF2B5EF4-FFF2-40B4-BE49-F238E27FC236}">
                  <a16:creationId xmlns:a16="http://schemas.microsoft.com/office/drawing/2014/main" id="{86FF23CF-7BD5-4B81-8FEE-355C4C0B0227}"/>
                </a:ext>
              </a:extLst>
            </p:cNvPr>
            <p:cNvSpPr/>
            <p:nvPr/>
          </p:nvSpPr>
          <p:spPr>
            <a:xfrm>
              <a:off x="2818036" y="2091208"/>
              <a:ext cx="457200" cy="457200"/>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1B9536BD-B63B-4D10-B38E-EC9EBA4BB396}"/>
                </a:ext>
              </a:extLst>
            </p:cNvPr>
            <p:cNvSpPr txBox="1"/>
            <p:nvPr/>
          </p:nvSpPr>
          <p:spPr>
            <a:xfrm>
              <a:off x="3275236" y="2120704"/>
              <a:ext cx="1568122" cy="369332"/>
            </a:xfrm>
            <a:prstGeom prst="rect">
              <a:avLst/>
            </a:prstGeom>
            <a:noFill/>
          </p:spPr>
          <p:txBody>
            <a:bodyPr wrap="none" rtlCol="0">
              <a:spAutoFit/>
            </a:bodyPr>
            <a:lstStyle/>
            <a:p>
              <a:r>
                <a:rPr lang="en-US" dirty="0">
                  <a:latin typeface="Calisto MT" panose="02040603050505030304" pitchFamily="18" charset="0"/>
                </a:rPr>
                <a:t>some progress</a:t>
              </a:r>
            </a:p>
          </p:txBody>
        </p:sp>
      </p:grpSp>
      <p:graphicFrame>
        <p:nvGraphicFramePr>
          <p:cNvPr id="9" name="Chart 8">
            <a:extLst>
              <a:ext uri="{FF2B5EF4-FFF2-40B4-BE49-F238E27FC236}">
                <a16:creationId xmlns:a16="http://schemas.microsoft.com/office/drawing/2014/main" id="{BAF171C4-C371-4E11-856F-7E888CEAD3BE}"/>
              </a:ext>
            </a:extLst>
          </p:cNvPr>
          <p:cNvGraphicFramePr>
            <a:graphicFrameLocks/>
          </p:cNvGraphicFramePr>
          <p:nvPr/>
        </p:nvGraphicFramePr>
        <p:xfrm>
          <a:off x="2053601" y="1548262"/>
          <a:ext cx="2775082" cy="1865662"/>
        </p:xfrm>
        <a:graphic>
          <a:graphicData uri="http://schemas.openxmlformats.org/drawingml/2006/chart">
            <c:chart xmlns:c="http://schemas.openxmlformats.org/drawingml/2006/chart" xmlns:r="http://schemas.openxmlformats.org/officeDocument/2006/relationships" r:id="rId3"/>
          </a:graphicData>
        </a:graphic>
      </p:graphicFrame>
      <p:pic>
        <p:nvPicPr>
          <p:cNvPr id="11" name="Picture 10" descr="A picture containing logo&#10;&#10;Description automatically generated">
            <a:extLst>
              <a:ext uri="{FF2B5EF4-FFF2-40B4-BE49-F238E27FC236}">
                <a16:creationId xmlns:a16="http://schemas.microsoft.com/office/drawing/2014/main" id="{1FE7DA43-E548-4971-95E2-75CA039F1FB1}"/>
              </a:ext>
            </a:extLst>
          </p:cNvPr>
          <p:cNvPicPr>
            <a:picLocks noChangeAspect="1"/>
          </p:cNvPicPr>
          <p:nvPr/>
        </p:nvPicPr>
        <p:blipFill>
          <a:blip r:embed="rId4"/>
          <a:stretch>
            <a:fillRect/>
          </a:stretch>
        </p:blipFill>
        <p:spPr>
          <a:xfrm>
            <a:off x="5834019" y="1857850"/>
            <a:ext cx="1586671" cy="1675521"/>
          </a:xfrm>
          <a:prstGeom prst="rect">
            <a:avLst/>
          </a:prstGeom>
        </p:spPr>
      </p:pic>
      <p:graphicFrame>
        <p:nvGraphicFramePr>
          <p:cNvPr id="13" name="Chart 12">
            <a:extLst>
              <a:ext uri="{FF2B5EF4-FFF2-40B4-BE49-F238E27FC236}">
                <a16:creationId xmlns:a16="http://schemas.microsoft.com/office/drawing/2014/main" id="{169EB475-F1BA-4826-BF96-F1193B4BC5C5}"/>
              </a:ext>
            </a:extLst>
          </p:cNvPr>
          <p:cNvGraphicFramePr>
            <a:graphicFrameLocks/>
          </p:cNvGraphicFramePr>
          <p:nvPr/>
        </p:nvGraphicFramePr>
        <p:xfrm>
          <a:off x="6991840" y="1717118"/>
          <a:ext cx="4299008" cy="1865662"/>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Box 13">
            <a:extLst>
              <a:ext uri="{FF2B5EF4-FFF2-40B4-BE49-F238E27FC236}">
                <a16:creationId xmlns:a16="http://schemas.microsoft.com/office/drawing/2014/main" id="{32F7D91E-0F71-45A7-A96E-E66C54C67B40}"/>
              </a:ext>
            </a:extLst>
          </p:cNvPr>
          <p:cNvSpPr txBox="1"/>
          <p:nvPr/>
        </p:nvSpPr>
        <p:spPr>
          <a:xfrm>
            <a:off x="6755321" y="1358624"/>
            <a:ext cx="3678528" cy="369332"/>
          </a:xfrm>
          <a:prstGeom prst="rect">
            <a:avLst/>
          </a:prstGeom>
          <a:noFill/>
        </p:spPr>
        <p:txBody>
          <a:bodyPr wrap="square" rtlCol="0">
            <a:spAutoFit/>
          </a:bodyPr>
          <a:lstStyle/>
          <a:p>
            <a:pPr algn="ctr"/>
            <a:r>
              <a:rPr lang="en-US" b="1" dirty="0">
                <a:solidFill>
                  <a:schemeClr val="accent1">
                    <a:lumMod val="50000"/>
                  </a:schemeClr>
                </a:solidFill>
              </a:rPr>
              <a:t>Childhood Wasting</a:t>
            </a:r>
          </a:p>
        </p:txBody>
      </p:sp>
      <p:grpSp>
        <p:nvGrpSpPr>
          <p:cNvPr id="15" name="Group 14">
            <a:extLst>
              <a:ext uri="{FF2B5EF4-FFF2-40B4-BE49-F238E27FC236}">
                <a16:creationId xmlns:a16="http://schemas.microsoft.com/office/drawing/2014/main" id="{A7A853F7-D159-4C4E-AAF5-B89DCC3D7283}"/>
              </a:ext>
            </a:extLst>
          </p:cNvPr>
          <p:cNvGrpSpPr/>
          <p:nvPr/>
        </p:nvGrpSpPr>
        <p:grpSpPr>
          <a:xfrm>
            <a:off x="7746276" y="3599228"/>
            <a:ext cx="1642140" cy="457200"/>
            <a:chOff x="2818036" y="2091208"/>
            <a:chExt cx="1642140" cy="457200"/>
          </a:xfrm>
        </p:grpSpPr>
        <p:sp>
          <p:nvSpPr>
            <p:cNvPr id="16" name="Oval 15">
              <a:extLst>
                <a:ext uri="{FF2B5EF4-FFF2-40B4-BE49-F238E27FC236}">
                  <a16:creationId xmlns:a16="http://schemas.microsoft.com/office/drawing/2014/main" id="{FCE4B222-DBD7-4320-9A36-CF72F0C705EC}"/>
                </a:ext>
              </a:extLst>
            </p:cNvPr>
            <p:cNvSpPr/>
            <p:nvPr/>
          </p:nvSpPr>
          <p:spPr>
            <a:xfrm>
              <a:off x="2818036" y="2091208"/>
              <a:ext cx="457200" cy="4572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6FEB5D0C-C1F4-4723-AD26-76B85A666897}"/>
                </a:ext>
              </a:extLst>
            </p:cNvPr>
            <p:cNvSpPr txBox="1"/>
            <p:nvPr/>
          </p:nvSpPr>
          <p:spPr>
            <a:xfrm>
              <a:off x="3275236" y="2120704"/>
              <a:ext cx="1184940" cy="369332"/>
            </a:xfrm>
            <a:prstGeom prst="rect">
              <a:avLst/>
            </a:prstGeom>
            <a:noFill/>
          </p:spPr>
          <p:txBody>
            <a:bodyPr wrap="none" rtlCol="0">
              <a:spAutoFit/>
            </a:bodyPr>
            <a:lstStyle/>
            <a:p>
              <a:r>
                <a:rPr lang="en-US" dirty="0">
                  <a:latin typeface="Calisto MT" panose="02040603050505030304" pitchFamily="18" charset="0"/>
                </a:rPr>
                <a:t>On course</a:t>
              </a:r>
            </a:p>
          </p:txBody>
        </p:sp>
      </p:grpSp>
      <p:grpSp>
        <p:nvGrpSpPr>
          <p:cNvPr id="22" name="Group 21">
            <a:extLst>
              <a:ext uri="{FF2B5EF4-FFF2-40B4-BE49-F238E27FC236}">
                <a16:creationId xmlns:a16="http://schemas.microsoft.com/office/drawing/2014/main" id="{6A9A002B-4AC2-4F05-96E7-3773CC5A69E0}"/>
              </a:ext>
            </a:extLst>
          </p:cNvPr>
          <p:cNvGrpSpPr/>
          <p:nvPr/>
        </p:nvGrpSpPr>
        <p:grpSpPr>
          <a:xfrm>
            <a:off x="772731" y="5425942"/>
            <a:ext cx="957741" cy="731520"/>
            <a:chOff x="668805" y="5260446"/>
            <a:chExt cx="957741" cy="731520"/>
          </a:xfrm>
        </p:grpSpPr>
        <p:sp>
          <p:nvSpPr>
            <p:cNvPr id="20" name="Teardrop 19">
              <a:extLst>
                <a:ext uri="{FF2B5EF4-FFF2-40B4-BE49-F238E27FC236}">
                  <a16:creationId xmlns:a16="http://schemas.microsoft.com/office/drawing/2014/main" id="{AB1EBCB4-B927-4DF7-ADCA-BCA6A2BAAFAA}"/>
                </a:ext>
              </a:extLst>
            </p:cNvPr>
            <p:cNvSpPr/>
            <p:nvPr/>
          </p:nvSpPr>
          <p:spPr>
            <a:xfrm rot="19046694">
              <a:off x="895026" y="5260446"/>
              <a:ext cx="731520" cy="731520"/>
            </a:xfrm>
            <a:prstGeom prst="teardrop">
              <a:avLst>
                <a:gd name="adj" fmla="val 131541"/>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1" name="Teardrop 20">
              <a:extLst>
                <a:ext uri="{FF2B5EF4-FFF2-40B4-BE49-F238E27FC236}">
                  <a16:creationId xmlns:a16="http://schemas.microsoft.com/office/drawing/2014/main" id="{68323C36-BEA4-49C8-8571-62E7592D5DB8}"/>
                </a:ext>
              </a:extLst>
            </p:cNvPr>
            <p:cNvSpPr/>
            <p:nvPr/>
          </p:nvSpPr>
          <p:spPr>
            <a:xfrm rot="19046694">
              <a:off x="668805" y="5481311"/>
              <a:ext cx="457200" cy="457200"/>
            </a:xfrm>
            <a:prstGeom prst="teardrop">
              <a:avLst>
                <a:gd name="adj" fmla="val 131541"/>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pSp>
      <p:grpSp>
        <p:nvGrpSpPr>
          <p:cNvPr id="23" name="Group 22">
            <a:extLst>
              <a:ext uri="{FF2B5EF4-FFF2-40B4-BE49-F238E27FC236}">
                <a16:creationId xmlns:a16="http://schemas.microsoft.com/office/drawing/2014/main" id="{8B40DCCB-D873-4918-882A-10E70A3C4569}"/>
              </a:ext>
            </a:extLst>
          </p:cNvPr>
          <p:cNvGrpSpPr/>
          <p:nvPr/>
        </p:nvGrpSpPr>
        <p:grpSpPr>
          <a:xfrm>
            <a:off x="1181464" y="6299975"/>
            <a:ext cx="3091063" cy="457200"/>
            <a:chOff x="2818036" y="2091208"/>
            <a:chExt cx="3091063" cy="457200"/>
          </a:xfrm>
        </p:grpSpPr>
        <p:sp>
          <p:nvSpPr>
            <p:cNvPr id="24" name="Oval 23">
              <a:extLst>
                <a:ext uri="{FF2B5EF4-FFF2-40B4-BE49-F238E27FC236}">
                  <a16:creationId xmlns:a16="http://schemas.microsoft.com/office/drawing/2014/main" id="{A17E821A-DD7D-4075-9BED-29D5CF428E23}"/>
                </a:ext>
              </a:extLst>
            </p:cNvPr>
            <p:cNvSpPr/>
            <p:nvPr/>
          </p:nvSpPr>
          <p:spPr>
            <a:xfrm>
              <a:off x="2818036" y="2091208"/>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D76ED27-DFA4-4636-ABE7-0B05FB1A6EED}"/>
                </a:ext>
              </a:extLst>
            </p:cNvPr>
            <p:cNvSpPr txBox="1"/>
            <p:nvPr/>
          </p:nvSpPr>
          <p:spPr>
            <a:xfrm>
              <a:off x="3275236" y="2120704"/>
              <a:ext cx="2633863" cy="369332"/>
            </a:xfrm>
            <a:prstGeom prst="rect">
              <a:avLst/>
            </a:prstGeom>
            <a:noFill/>
          </p:spPr>
          <p:txBody>
            <a:bodyPr wrap="none" rtlCol="0">
              <a:spAutoFit/>
            </a:bodyPr>
            <a:lstStyle/>
            <a:p>
              <a:r>
                <a:rPr lang="en-US" dirty="0">
                  <a:latin typeface="Calisto MT" panose="02040603050505030304" pitchFamily="18" charset="0"/>
                </a:rPr>
                <a:t>no progress or worsening</a:t>
              </a:r>
            </a:p>
          </p:txBody>
        </p:sp>
      </p:grpSp>
      <p:sp>
        <p:nvSpPr>
          <p:cNvPr id="26" name="TextBox 25">
            <a:extLst>
              <a:ext uri="{FF2B5EF4-FFF2-40B4-BE49-F238E27FC236}">
                <a16:creationId xmlns:a16="http://schemas.microsoft.com/office/drawing/2014/main" id="{F2A8053E-493D-4ECD-B2F7-53D2CCD89667}"/>
              </a:ext>
            </a:extLst>
          </p:cNvPr>
          <p:cNvSpPr txBox="1"/>
          <p:nvPr/>
        </p:nvSpPr>
        <p:spPr>
          <a:xfrm>
            <a:off x="2051088" y="5164541"/>
            <a:ext cx="2595069" cy="923330"/>
          </a:xfrm>
          <a:prstGeom prst="rect">
            <a:avLst/>
          </a:prstGeom>
          <a:noFill/>
        </p:spPr>
        <p:txBody>
          <a:bodyPr wrap="none" rtlCol="0">
            <a:spAutoFit/>
          </a:bodyPr>
          <a:lstStyle/>
          <a:p>
            <a:r>
              <a:rPr lang="en-US" dirty="0"/>
              <a:t>31% WRA </a:t>
            </a:r>
            <a:r>
              <a:rPr lang="en-US" dirty="0" err="1"/>
              <a:t>anaemic</a:t>
            </a:r>
            <a:endParaRPr lang="en-US" dirty="0"/>
          </a:p>
          <a:p>
            <a:r>
              <a:rPr lang="en-US" dirty="0"/>
              <a:t>33% adolescents </a:t>
            </a:r>
            <a:r>
              <a:rPr lang="en-US" dirty="0" err="1"/>
              <a:t>anaemic</a:t>
            </a:r>
            <a:endParaRPr lang="en-US" dirty="0"/>
          </a:p>
          <a:p>
            <a:r>
              <a:rPr lang="en-US" dirty="0"/>
              <a:t>41% pregnant </a:t>
            </a:r>
            <a:r>
              <a:rPr lang="en-US" dirty="0" err="1"/>
              <a:t>anaemic</a:t>
            </a:r>
            <a:endParaRPr lang="en-US" dirty="0"/>
          </a:p>
        </p:txBody>
      </p:sp>
      <p:pic>
        <p:nvPicPr>
          <p:cNvPr id="3074" name="Picture 2" descr="2,921 Breastfeeding Illustrations &amp; Clip Art - iStock">
            <a:extLst>
              <a:ext uri="{FF2B5EF4-FFF2-40B4-BE49-F238E27FC236}">
                <a16:creationId xmlns:a16="http://schemas.microsoft.com/office/drawing/2014/main" id="{A94EFB58-810C-481F-943B-9FEBFCF7BF37}"/>
              </a:ext>
            </a:extLst>
          </p:cNvPr>
          <p:cNvPicPr>
            <a:picLocks noChangeAspect="1" noChangeArrowheads="1"/>
          </p:cNvPicPr>
          <p:nvPr/>
        </p:nvPicPr>
        <p:blipFill>
          <a:blip r:embed="rId6">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333198" y="4755743"/>
            <a:ext cx="1317283" cy="1317283"/>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a:extLst>
              <a:ext uri="{FF2B5EF4-FFF2-40B4-BE49-F238E27FC236}">
                <a16:creationId xmlns:a16="http://schemas.microsoft.com/office/drawing/2014/main" id="{35DB98B5-9DE5-4783-B992-B1ADB4814450}"/>
              </a:ext>
            </a:extLst>
          </p:cNvPr>
          <p:cNvSpPr txBox="1"/>
          <p:nvPr/>
        </p:nvSpPr>
        <p:spPr>
          <a:xfrm>
            <a:off x="678335" y="4642856"/>
            <a:ext cx="4150347" cy="400110"/>
          </a:xfrm>
          <a:prstGeom prst="rect">
            <a:avLst/>
          </a:prstGeom>
          <a:noFill/>
        </p:spPr>
        <p:txBody>
          <a:bodyPr wrap="square" rtlCol="0">
            <a:spAutoFit/>
          </a:bodyPr>
          <a:lstStyle/>
          <a:p>
            <a:pPr algn="ctr"/>
            <a:r>
              <a:rPr lang="en-US" sz="2000" b="1" dirty="0" err="1">
                <a:solidFill>
                  <a:schemeClr val="accent1">
                    <a:lumMod val="50000"/>
                  </a:schemeClr>
                </a:solidFill>
              </a:rPr>
              <a:t>Anaemia</a:t>
            </a:r>
            <a:r>
              <a:rPr lang="en-US" sz="2000" b="1" dirty="0">
                <a:solidFill>
                  <a:schemeClr val="accent1">
                    <a:lumMod val="50000"/>
                  </a:schemeClr>
                </a:solidFill>
              </a:rPr>
              <a:t> in women and children</a:t>
            </a:r>
          </a:p>
        </p:txBody>
      </p:sp>
      <p:sp>
        <p:nvSpPr>
          <p:cNvPr id="29" name="TextBox 28">
            <a:extLst>
              <a:ext uri="{FF2B5EF4-FFF2-40B4-BE49-F238E27FC236}">
                <a16:creationId xmlns:a16="http://schemas.microsoft.com/office/drawing/2014/main" id="{F69E7FDC-ED6B-4BDD-A96F-D97C7CAC8A3C}"/>
              </a:ext>
            </a:extLst>
          </p:cNvPr>
          <p:cNvSpPr txBox="1"/>
          <p:nvPr/>
        </p:nvSpPr>
        <p:spPr>
          <a:xfrm>
            <a:off x="6627354" y="4413218"/>
            <a:ext cx="3678528" cy="369332"/>
          </a:xfrm>
          <a:prstGeom prst="rect">
            <a:avLst/>
          </a:prstGeom>
          <a:noFill/>
        </p:spPr>
        <p:txBody>
          <a:bodyPr wrap="square" rtlCol="0">
            <a:spAutoFit/>
          </a:bodyPr>
          <a:lstStyle/>
          <a:p>
            <a:pPr algn="ctr"/>
            <a:r>
              <a:rPr lang="en-US" b="1" dirty="0">
                <a:solidFill>
                  <a:schemeClr val="accent1">
                    <a:lumMod val="50000"/>
                  </a:schemeClr>
                </a:solidFill>
              </a:rPr>
              <a:t>Exclusive breastfeeding</a:t>
            </a:r>
          </a:p>
        </p:txBody>
      </p:sp>
      <p:grpSp>
        <p:nvGrpSpPr>
          <p:cNvPr id="30" name="Group 29">
            <a:extLst>
              <a:ext uri="{FF2B5EF4-FFF2-40B4-BE49-F238E27FC236}">
                <a16:creationId xmlns:a16="http://schemas.microsoft.com/office/drawing/2014/main" id="{5F85E437-ABA4-4CFE-940E-44CB731C03A9}"/>
              </a:ext>
            </a:extLst>
          </p:cNvPr>
          <p:cNvGrpSpPr/>
          <p:nvPr/>
        </p:nvGrpSpPr>
        <p:grpSpPr>
          <a:xfrm>
            <a:off x="7250414" y="6100871"/>
            <a:ext cx="3091063" cy="457200"/>
            <a:chOff x="2818036" y="2091208"/>
            <a:chExt cx="3091063" cy="457200"/>
          </a:xfrm>
        </p:grpSpPr>
        <p:sp>
          <p:nvSpPr>
            <p:cNvPr id="31" name="Oval 30">
              <a:extLst>
                <a:ext uri="{FF2B5EF4-FFF2-40B4-BE49-F238E27FC236}">
                  <a16:creationId xmlns:a16="http://schemas.microsoft.com/office/drawing/2014/main" id="{8C3330FE-6641-4D8F-8D3F-FE1E39C634A9}"/>
                </a:ext>
              </a:extLst>
            </p:cNvPr>
            <p:cNvSpPr/>
            <p:nvPr/>
          </p:nvSpPr>
          <p:spPr>
            <a:xfrm>
              <a:off x="2818036" y="2091208"/>
              <a:ext cx="457200" cy="457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648118F3-1CA3-41BC-A89D-194DA988270F}"/>
                </a:ext>
              </a:extLst>
            </p:cNvPr>
            <p:cNvSpPr txBox="1"/>
            <p:nvPr/>
          </p:nvSpPr>
          <p:spPr>
            <a:xfrm>
              <a:off x="3275236" y="2120704"/>
              <a:ext cx="2633863" cy="369332"/>
            </a:xfrm>
            <a:prstGeom prst="rect">
              <a:avLst/>
            </a:prstGeom>
            <a:noFill/>
          </p:spPr>
          <p:txBody>
            <a:bodyPr wrap="none" rtlCol="0">
              <a:spAutoFit/>
            </a:bodyPr>
            <a:lstStyle/>
            <a:p>
              <a:r>
                <a:rPr lang="en-US" dirty="0">
                  <a:latin typeface="Calisto MT" panose="02040603050505030304" pitchFamily="18" charset="0"/>
                </a:rPr>
                <a:t>no progress or worsening</a:t>
              </a:r>
            </a:p>
          </p:txBody>
        </p:sp>
      </p:grpSp>
      <p:sp>
        <p:nvSpPr>
          <p:cNvPr id="33" name="TextBox 32">
            <a:extLst>
              <a:ext uri="{FF2B5EF4-FFF2-40B4-BE49-F238E27FC236}">
                <a16:creationId xmlns:a16="http://schemas.microsoft.com/office/drawing/2014/main" id="{3B85CA41-0883-4C3C-AD55-33A211396A46}"/>
              </a:ext>
            </a:extLst>
          </p:cNvPr>
          <p:cNvSpPr txBox="1"/>
          <p:nvPr/>
        </p:nvSpPr>
        <p:spPr>
          <a:xfrm>
            <a:off x="7650481" y="4891319"/>
            <a:ext cx="2958525" cy="923330"/>
          </a:xfrm>
          <a:prstGeom prst="rect">
            <a:avLst/>
          </a:prstGeom>
          <a:noFill/>
        </p:spPr>
        <p:txBody>
          <a:bodyPr wrap="square" rtlCol="0">
            <a:spAutoFit/>
          </a:bodyPr>
          <a:lstStyle/>
          <a:p>
            <a:r>
              <a:rPr lang="en-US" dirty="0"/>
              <a:t>Exclusive breastfeeding has worsened from 73% to 70% in last 5 years</a:t>
            </a:r>
          </a:p>
        </p:txBody>
      </p:sp>
      <p:sp>
        <p:nvSpPr>
          <p:cNvPr id="34" name="TextBox 33">
            <a:extLst>
              <a:ext uri="{FF2B5EF4-FFF2-40B4-BE49-F238E27FC236}">
                <a16:creationId xmlns:a16="http://schemas.microsoft.com/office/drawing/2014/main" id="{CE2C6DE4-6686-4B38-8D81-A7A08C61FCEB}"/>
              </a:ext>
            </a:extLst>
          </p:cNvPr>
          <p:cNvSpPr txBox="1"/>
          <p:nvPr/>
        </p:nvSpPr>
        <p:spPr>
          <a:xfrm>
            <a:off x="10551836" y="6439075"/>
            <a:ext cx="1563698" cy="318100"/>
          </a:xfrm>
          <a:prstGeom prst="rect">
            <a:avLst/>
          </a:prstGeom>
          <a:noFill/>
        </p:spPr>
        <p:txBody>
          <a:bodyPr wrap="none" rtlCol="0">
            <a:spAutoFit/>
          </a:bodyPr>
          <a:lstStyle/>
          <a:p>
            <a:r>
              <a:rPr lang="en-US" sz="1467" dirty="0"/>
              <a:t>Source: GNR 2021</a:t>
            </a:r>
          </a:p>
        </p:txBody>
      </p:sp>
    </p:spTree>
    <p:extLst>
      <p:ext uri="{BB962C8B-B14F-4D97-AF65-F5344CB8AC3E}">
        <p14:creationId xmlns:p14="http://schemas.microsoft.com/office/powerpoint/2010/main" val="2987788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DE7A3-CFB8-4DB5-8533-554F3D45F392}"/>
              </a:ext>
            </a:extLst>
          </p:cNvPr>
          <p:cNvSpPr>
            <a:spLocks noGrp="1"/>
          </p:cNvSpPr>
          <p:nvPr>
            <p:ph type="title"/>
          </p:nvPr>
        </p:nvSpPr>
        <p:spPr>
          <a:xfrm>
            <a:off x="246579" y="365125"/>
            <a:ext cx="11805008" cy="1052709"/>
          </a:xfrm>
          <a:solidFill>
            <a:schemeClr val="accent5">
              <a:lumMod val="20000"/>
              <a:lumOff val="80000"/>
            </a:schemeClr>
          </a:solidFill>
        </p:spPr>
        <p:txBody>
          <a:bodyPr>
            <a:noAutofit/>
          </a:bodyPr>
          <a:lstStyle/>
          <a:p>
            <a:r>
              <a:rPr kumimoji="0" lang="en-US" sz="4000" b="1" i="0" u="none" strike="noStrike" kern="1200" cap="none" spc="0" normalizeH="0" baseline="0" noProof="0" dirty="0">
                <a:ln>
                  <a:noFill/>
                </a:ln>
                <a:effectLst/>
                <a:uLnTx/>
                <a:uFillTx/>
                <a:latin typeface="Source Sans Pro Black" panose="020F0502020204030204" pitchFamily="34" charset="0"/>
                <a:ea typeface="Tahoma" panose="020B0604030504040204" pitchFamily="34" charset="0"/>
                <a:cs typeface="Tahoma" panose="020B0604030504040204" pitchFamily="34" charset="0"/>
              </a:rPr>
              <a:t>Zambia’s Nutrition Expenditure Review(NER)</a:t>
            </a:r>
            <a:endParaRPr lang="fr-FR" sz="4000" b="1" dirty="0">
              <a:latin typeface="Source Sans Pro Black" panose="020F0502020204030204" pitchFamily="34" charset="0"/>
            </a:endParaRPr>
          </a:p>
        </p:txBody>
      </p:sp>
      <p:sp>
        <p:nvSpPr>
          <p:cNvPr id="3" name="Content Placeholder 2">
            <a:extLst>
              <a:ext uri="{FF2B5EF4-FFF2-40B4-BE49-F238E27FC236}">
                <a16:creationId xmlns:a16="http://schemas.microsoft.com/office/drawing/2014/main" id="{0E0338AB-AB1E-F4D7-F224-D656795A666A}"/>
              </a:ext>
            </a:extLst>
          </p:cNvPr>
          <p:cNvSpPr>
            <a:spLocks noGrp="1"/>
          </p:cNvSpPr>
          <p:nvPr>
            <p:ph idx="1"/>
          </p:nvPr>
        </p:nvSpPr>
        <p:spPr>
          <a:xfrm>
            <a:off x="246579" y="1541124"/>
            <a:ext cx="11558427" cy="5239819"/>
          </a:xfrm>
        </p:spPr>
        <p:txBody>
          <a:bodyPr>
            <a:normAutofit/>
          </a:bodyPr>
          <a:lstStyle/>
          <a:p>
            <a:r>
              <a:rPr lang="en-US" b="1" dirty="0"/>
              <a:t>Partnership</a:t>
            </a:r>
            <a:r>
              <a:rPr lang="en-US" dirty="0"/>
              <a:t>: The Government of the Republic of Zambia (GRZ) through NFNC &amp; MOFNP and with funding from UNICEF &amp; SUN II Donors.</a:t>
            </a:r>
          </a:p>
          <a:p>
            <a:r>
              <a:rPr lang="en-US" b="1" dirty="0"/>
              <a:t>GRZ received technical Support</a:t>
            </a:r>
            <a:r>
              <a:rPr lang="en-US" dirty="0"/>
              <a:t>: Engaged a firm(Mokoro), UNICEF &amp; World Bank(Regional and Global office) provided support to the NFNC, MoFNP.</a:t>
            </a:r>
          </a:p>
          <a:p>
            <a:r>
              <a:rPr lang="en-GB" b="1" dirty="0"/>
              <a:t>Inaugural NER</a:t>
            </a:r>
            <a:r>
              <a:rPr lang="en-GB" dirty="0"/>
              <a:t>: Covered budget provision to understand current investments and the extent to which their level, distribution, and composition contribute to addressing malnutrition, </a:t>
            </a:r>
            <a:r>
              <a:rPr lang="en-GB" i="1" dirty="0"/>
              <a:t>Additional</a:t>
            </a:r>
            <a:r>
              <a:rPr lang="en-GB" dirty="0"/>
              <a:t>: I</a:t>
            </a:r>
            <a:r>
              <a:rPr lang="en-GB" b="1" dirty="0"/>
              <a:t>nforms </a:t>
            </a:r>
            <a:r>
              <a:rPr lang="en-GB" dirty="0"/>
              <a:t>future resource mobilisation and allocation decisions and made concrete recommendations for consideration by Government partners.</a:t>
            </a:r>
          </a:p>
          <a:p>
            <a:r>
              <a:rPr lang="en-US" b="1" dirty="0"/>
              <a:t>Period covered: </a:t>
            </a:r>
            <a:r>
              <a:rPr lang="en-US" dirty="0"/>
              <a:t>Encompassed years 2018 – 2021 and covered c</a:t>
            </a:r>
            <a:r>
              <a:rPr lang="en-US" sz="2800" dirty="0"/>
              <a:t>ontributions from GRZ and </a:t>
            </a:r>
            <a:r>
              <a:rPr lang="en-US" dirty="0"/>
              <a:t>C</a:t>
            </a:r>
            <a:r>
              <a:rPr lang="en-US" sz="2800" dirty="0"/>
              <a:t>ooperating </a:t>
            </a:r>
            <a:r>
              <a:rPr lang="en-US" dirty="0"/>
              <a:t>P</a:t>
            </a:r>
            <a:r>
              <a:rPr lang="en-US" sz="2800" dirty="0"/>
              <a:t>artners at national and subnational levels.</a:t>
            </a:r>
          </a:p>
          <a:p>
            <a:endParaRPr lang="fr-FR" dirty="0"/>
          </a:p>
        </p:txBody>
      </p:sp>
    </p:spTree>
    <p:extLst>
      <p:ext uri="{BB962C8B-B14F-4D97-AF65-F5344CB8AC3E}">
        <p14:creationId xmlns:p14="http://schemas.microsoft.com/office/powerpoint/2010/main" val="2448154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D6460-C5B9-0356-AABE-45702A38F3A8}"/>
              </a:ext>
            </a:extLst>
          </p:cNvPr>
          <p:cNvSpPr>
            <a:spLocks noGrp="1"/>
          </p:cNvSpPr>
          <p:nvPr>
            <p:ph type="title"/>
          </p:nvPr>
        </p:nvSpPr>
        <p:spPr>
          <a:xfrm>
            <a:off x="359596" y="97997"/>
            <a:ext cx="11832404" cy="816403"/>
          </a:xfrm>
          <a:solidFill>
            <a:schemeClr val="accent5">
              <a:lumMod val="20000"/>
              <a:lumOff val="80000"/>
            </a:schemeClr>
          </a:solidFill>
        </p:spPr>
        <p:txBody>
          <a:bodyPr>
            <a:normAutofit/>
          </a:bodyPr>
          <a:lstStyle/>
          <a:p>
            <a:r>
              <a:rPr kumimoji="0" lang="en-GB" sz="4800" b="1" i="0" u="none" strike="noStrike" kern="1200" cap="none" spc="0" normalizeH="0" baseline="0" noProof="0" dirty="0">
                <a:ln>
                  <a:noFill/>
                </a:ln>
                <a:effectLst/>
                <a:uLnTx/>
                <a:uFillTx/>
                <a:latin typeface="Source Sans Pro Black" panose="020B0803030403020204" pitchFamily="34" charset="0"/>
                <a:ea typeface="Source Sans Pro Black" panose="020B0803030403020204" pitchFamily="34" charset="0"/>
                <a:cs typeface="Tahoma" panose="020B0604030504040204" pitchFamily="34" charset="0"/>
              </a:rPr>
              <a:t>Scope and limitations</a:t>
            </a:r>
            <a:endParaRPr lang="fr-FR" sz="4800" dirty="0">
              <a:latin typeface="Source Sans Pro Black" panose="020B0803030403020204" pitchFamily="34" charset="0"/>
              <a:ea typeface="Source Sans Pro Black" panose="020B0803030403020204" pitchFamily="34" charset="0"/>
            </a:endParaRPr>
          </a:p>
        </p:txBody>
      </p:sp>
      <p:sp>
        <p:nvSpPr>
          <p:cNvPr id="3" name="Content Placeholder 2">
            <a:extLst>
              <a:ext uri="{FF2B5EF4-FFF2-40B4-BE49-F238E27FC236}">
                <a16:creationId xmlns:a16="http://schemas.microsoft.com/office/drawing/2014/main" id="{0811D592-1495-F726-8B36-7545748A98C2}"/>
              </a:ext>
            </a:extLst>
          </p:cNvPr>
          <p:cNvSpPr>
            <a:spLocks noGrp="1"/>
          </p:cNvSpPr>
          <p:nvPr>
            <p:ph idx="1"/>
          </p:nvPr>
        </p:nvSpPr>
        <p:spPr>
          <a:xfrm>
            <a:off x="359595" y="986320"/>
            <a:ext cx="11743361" cy="5871680"/>
          </a:xfrm>
        </p:spPr>
        <p:txBody>
          <a:bodyPr>
            <a:normAutofit fontScale="92500"/>
          </a:bodyPr>
          <a:lstStyle/>
          <a:p>
            <a:r>
              <a:rPr lang="en-US" b="1" dirty="0"/>
              <a:t>Tracking nutrition expenditure is difficult to track</a:t>
            </a:r>
            <a:r>
              <a:rPr lang="en-US" dirty="0"/>
              <a:t>:</a:t>
            </a:r>
          </a:p>
          <a:p>
            <a:pPr lvl="1"/>
            <a:r>
              <a:rPr lang="en-US" dirty="0"/>
              <a:t>Nutrition is inherently multi-sectoral: this review focused on the main sectors relevant to nutrition – agriculture, health, education, social protection and WASH, as well as disaster mitigation and management;</a:t>
            </a:r>
          </a:p>
          <a:p>
            <a:pPr lvl="1"/>
            <a:r>
              <a:rPr lang="en-US" dirty="0"/>
              <a:t>Expenditure occurs on- and off-budget: this review considered all on-budget expenditure, plus the expenditure by the seven most important cooperating partners (CPs);</a:t>
            </a:r>
          </a:p>
          <a:p>
            <a:pPr lvl="1"/>
            <a:r>
              <a:rPr lang="en-US" dirty="0"/>
              <a:t>Expenditure occurs at different levels of government: this review considered central, provincial, and district expenditure; local authorities were also considered but it was not practical to </a:t>
            </a:r>
            <a:r>
              <a:rPr lang="en-US" dirty="0" err="1"/>
              <a:t>analyse</a:t>
            </a:r>
            <a:r>
              <a:rPr lang="en-US" dirty="0"/>
              <a:t> their expenditure.</a:t>
            </a:r>
          </a:p>
          <a:p>
            <a:pPr lvl="1"/>
            <a:r>
              <a:rPr lang="en-US" dirty="0"/>
              <a:t>Tagging and moving to OBB</a:t>
            </a:r>
          </a:p>
          <a:p>
            <a:r>
              <a:rPr lang="en-US" b="1" dirty="0"/>
              <a:t>Impact of expenditure on nutrition is also difficult to track</a:t>
            </a:r>
            <a:r>
              <a:rPr lang="en-US" dirty="0"/>
              <a:t>:</a:t>
            </a:r>
          </a:p>
          <a:p>
            <a:pPr lvl="1"/>
            <a:r>
              <a:rPr lang="en-US" dirty="0"/>
              <a:t>There were no recent figures for nutrition outcomes, the most recent being 2018 DHS;</a:t>
            </a:r>
          </a:p>
          <a:p>
            <a:pPr lvl="1"/>
            <a:r>
              <a:rPr lang="en-US" dirty="0"/>
              <a:t>Consolidated data on outputs was also unavailable.</a:t>
            </a:r>
          </a:p>
          <a:p>
            <a:r>
              <a:rPr lang="en-US" b="1" dirty="0"/>
              <a:t>International comparison is problematic</a:t>
            </a:r>
            <a:r>
              <a:rPr lang="en-US" dirty="0"/>
              <a:t>:</a:t>
            </a:r>
          </a:p>
          <a:p>
            <a:pPr lvl="1"/>
            <a:r>
              <a:rPr lang="en-US" dirty="0"/>
              <a:t>Different NERs apply different methodologies and definitions of nutrition expenditure, making cross-country comparison of questionable value.</a:t>
            </a:r>
          </a:p>
          <a:p>
            <a:endParaRPr lang="fr-FR" dirty="0"/>
          </a:p>
        </p:txBody>
      </p:sp>
    </p:spTree>
    <p:extLst>
      <p:ext uri="{BB962C8B-B14F-4D97-AF65-F5344CB8AC3E}">
        <p14:creationId xmlns:p14="http://schemas.microsoft.com/office/powerpoint/2010/main" val="930591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CB856-2BEA-F780-FC06-7EFE40A0202A}"/>
              </a:ext>
            </a:extLst>
          </p:cNvPr>
          <p:cNvSpPr>
            <a:spLocks noGrp="1"/>
          </p:cNvSpPr>
          <p:nvPr>
            <p:ph type="title"/>
          </p:nvPr>
        </p:nvSpPr>
        <p:spPr>
          <a:xfrm>
            <a:off x="205483" y="133564"/>
            <a:ext cx="11148317" cy="873304"/>
          </a:xfrm>
          <a:solidFill>
            <a:schemeClr val="accent1">
              <a:lumMod val="20000"/>
              <a:lumOff val="80000"/>
            </a:schemeClr>
          </a:solidFill>
        </p:spPr>
        <p:txBody>
          <a:bodyPr>
            <a:noAutofit/>
          </a:bodyPr>
          <a:lstStyle/>
          <a:p>
            <a:r>
              <a:rPr lang="en-GB" b="1" dirty="0">
                <a:latin typeface="Source Sans Pro Black" panose="020B0803030403020204" pitchFamily="34" charset="0"/>
                <a:ea typeface="Source Sans Pro Black" panose="020B0803030403020204" pitchFamily="34" charset="0"/>
              </a:rPr>
              <a:t>Methodological overview</a:t>
            </a:r>
            <a:endParaRPr lang="fr-FR" dirty="0">
              <a:latin typeface="Source Sans Pro Black" panose="020B0803030403020204" pitchFamily="34" charset="0"/>
              <a:ea typeface="Source Sans Pro Black" panose="020B0803030403020204" pitchFamily="34" charset="0"/>
            </a:endParaRPr>
          </a:p>
        </p:txBody>
      </p:sp>
      <p:pic>
        <p:nvPicPr>
          <p:cNvPr id="6" name="Content Placeholder 5">
            <a:extLst>
              <a:ext uri="{FF2B5EF4-FFF2-40B4-BE49-F238E27FC236}">
                <a16:creationId xmlns:a16="http://schemas.microsoft.com/office/drawing/2014/main" id="{A68A0BB2-EFA3-9895-8216-6CB6E5E96286}"/>
              </a:ext>
            </a:extLst>
          </p:cNvPr>
          <p:cNvPicPr>
            <a:picLocks noGrp="1" noChangeAspect="1"/>
          </p:cNvPicPr>
          <p:nvPr>
            <p:ph idx="1"/>
          </p:nvPr>
        </p:nvPicPr>
        <p:blipFill>
          <a:blip r:embed="rId2"/>
          <a:stretch>
            <a:fillRect/>
          </a:stretch>
        </p:blipFill>
        <p:spPr>
          <a:xfrm>
            <a:off x="1767156" y="1006868"/>
            <a:ext cx="6719298" cy="6161718"/>
          </a:xfrm>
        </p:spPr>
      </p:pic>
    </p:spTree>
    <p:extLst>
      <p:ext uri="{BB962C8B-B14F-4D97-AF65-F5344CB8AC3E}">
        <p14:creationId xmlns:p14="http://schemas.microsoft.com/office/powerpoint/2010/main" val="75464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5D2815C9-D28E-287D-8F69-778B2E9A32C2}"/>
              </a:ext>
            </a:extLst>
          </p:cNvPr>
          <p:cNvGraphicFramePr>
            <a:graphicFrameLocks noGrp="1"/>
          </p:cNvGraphicFramePr>
          <p:nvPr>
            <p:ph idx="1"/>
            <p:extLst>
              <p:ext uri="{D42A27DB-BD31-4B8C-83A1-F6EECF244321}">
                <p14:modId xmlns:p14="http://schemas.microsoft.com/office/powerpoint/2010/main" val="1831346963"/>
              </p:ext>
            </p:extLst>
          </p:nvPr>
        </p:nvGraphicFramePr>
        <p:xfrm>
          <a:off x="0" y="914400"/>
          <a:ext cx="12192000" cy="21931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a:extLst>
              <a:ext uri="{FF2B5EF4-FFF2-40B4-BE49-F238E27FC236}">
                <a16:creationId xmlns:a16="http://schemas.microsoft.com/office/drawing/2014/main" id="{159897BB-490D-090A-B307-2CFDD9C0F9CB}"/>
              </a:ext>
            </a:extLst>
          </p:cNvPr>
          <p:cNvSpPr/>
          <p:nvPr/>
        </p:nvSpPr>
        <p:spPr>
          <a:xfrm>
            <a:off x="0" y="3429000"/>
            <a:ext cx="12192000" cy="3429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graphicFrame>
        <p:nvGraphicFramePr>
          <p:cNvPr id="7" name="Diagram 6">
            <a:extLst>
              <a:ext uri="{FF2B5EF4-FFF2-40B4-BE49-F238E27FC236}">
                <a16:creationId xmlns:a16="http://schemas.microsoft.com/office/drawing/2014/main" id="{3E630816-8456-E324-BFF2-162ED0C0B9D7}"/>
              </a:ext>
            </a:extLst>
          </p:cNvPr>
          <p:cNvGraphicFramePr/>
          <p:nvPr>
            <p:extLst>
              <p:ext uri="{D42A27DB-BD31-4B8C-83A1-F6EECF244321}">
                <p14:modId xmlns:p14="http://schemas.microsoft.com/office/powerpoint/2010/main" val="2239375492"/>
              </p:ext>
            </p:extLst>
          </p:nvPr>
        </p:nvGraphicFramePr>
        <p:xfrm>
          <a:off x="0" y="4017364"/>
          <a:ext cx="12192000" cy="262327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8" name="Diagram 7">
            <a:extLst>
              <a:ext uri="{FF2B5EF4-FFF2-40B4-BE49-F238E27FC236}">
                <a16:creationId xmlns:a16="http://schemas.microsoft.com/office/drawing/2014/main" id="{BF9F1EB6-6685-9AC4-230B-72E6D311FABD}"/>
              </a:ext>
            </a:extLst>
          </p:cNvPr>
          <p:cNvGraphicFramePr/>
          <p:nvPr>
            <p:extLst>
              <p:ext uri="{D42A27DB-BD31-4B8C-83A1-F6EECF244321}">
                <p14:modId xmlns:p14="http://schemas.microsoft.com/office/powerpoint/2010/main" val="4235668752"/>
              </p:ext>
            </p:extLst>
          </p:nvPr>
        </p:nvGraphicFramePr>
        <p:xfrm>
          <a:off x="0" y="3429000"/>
          <a:ext cx="12192000" cy="48343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2" name="Title 1">
            <a:extLst>
              <a:ext uri="{FF2B5EF4-FFF2-40B4-BE49-F238E27FC236}">
                <a16:creationId xmlns:a16="http://schemas.microsoft.com/office/drawing/2014/main" id="{637F30D4-74B3-7377-4E58-E043ED423385}"/>
              </a:ext>
            </a:extLst>
          </p:cNvPr>
          <p:cNvSpPr>
            <a:spLocks noGrp="1"/>
          </p:cNvSpPr>
          <p:nvPr>
            <p:ph type="title"/>
          </p:nvPr>
        </p:nvSpPr>
        <p:spPr>
          <a:xfrm>
            <a:off x="308225" y="97997"/>
            <a:ext cx="10881189" cy="816403"/>
          </a:xfrm>
          <a:solidFill>
            <a:schemeClr val="accent5">
              <a:lumMod val="20000"/>
              <a:lumOff val="80000"/>
            </a:schemeClr>
          </a:solidFill>
        </p:spPr>
        <p:txBody>
          <a:bodyPr>
            <a:normAutofit/>
          </a:bodyPr>
          <a:lstStyle/>
          <a:p>
            <a:r>
              <a:rPr lang="fr-FR" sz="4800" dirty="0">
                <a:latin typeface="Source Sans Pro Black" panose="020B0803030403020204" pitchFamily="34" charset="0"/>
                <a:ea typeface="Source Sans Pro Black" panose="020B0803030403020204" pitchFamily="34" charset="0"/>
              </a:rPr>
              <a:t>Process </a:t>
            </a:r>
          </a:p>
        </p:txBody>
      </p:sp>
    </p:spTree>
    <p:extLst>
      <p:ext uri="{BB962C8B-B14F-4D97-AF65-F5344CB8AC3E}">
        <p14:creationId xmlns:p14="http://schemas.microsoft.com/office/powerpoint/2010/main" val="540736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16299-3441-D9BA-49C2-AA2295CC69EA}"/>
              </a:ext>
            </a:extLst>
          </p:cNvPr>
          <p:cNvSpPr>
            <a:spLocks noGrp="1"/>
          </p:cNvSpPr>
          <p:nvPr>
            <p:ph type="title"/>
          </p:nvPr>
        </p:nvSpPr>
        <p:spPr>
          <a:xfrm>
            <a:off x="647114" y="2650733"/>
            <a:ext cx="10706686" cy="1315092"/>
          </a:xfrm>
          <a:solidFill>
            <a:schemeClr val="accent1">
              <a:lumMod val="20000"/>
              <a:lumOff val="80000"/>
            </a:schemeClr>
          </a:solidFill>
        </p:spPr>
        <p:txBody>
          <a:bodyPr>
            <a:normAutofit fontScale="90000"/>
          </a:bodyPr>
          <a:lstStyle/>
          <a:p>
            <a:r>
              <a:rPr lang="en-GB" sz="9600" b="1" dirty="0">
                <a:latin typeface="Source Sans Pro Black" panose="020B0803030403020204" pitchFamily="34" charset="0"/>
                <a:ea typeface="Source Sans Pro Black" panose="020B0803030403020204" pitchFamily="34" charset="0"/>
                <a:cs typeface="Tahoma" panose="020B0604030504040204" pitchFamily="34" charset="0"/>
              </a:rPr>
              <a:t>F</a:t>
            </a:r>
            <a:r>
              <a:rPr kumimoji="0" lang="en-GB" sz="9600" b="1" i="0" u="none" strike="noStrike" kern="1200" cap="none" spc="0" normalizeH="0" baseline="0" noProof="0" dirty="0" err="1">
                <a:ln>
                  <a:noFill/>
                </a:ln>
                <a:effectLst/>
                <a:uLnTx/>
                <a:uFillTx/>
                <a:latin typeface="Source Sans Pro Black" panose="020B0803030403020204" pitchFamily="34" charset="0"/>
                <a:ea typeface="Source Sans Pro Black" panose="020B0803030403020204" pitchFamily="34" charset="0"/>
                <a:cs typeface="Tahoma" panose="020B0604030504040204" pitchFamily="34" charset="0"/>
              </a:rPr>
              <a:t>indings</a:t>
            </a:r>
            <a:endParaRPr lang="fr-FR" sz="9600" dirty="0">
              <a:latin typeface="Source Sans Pro Black" panose="020B0803030403020204" pitchFamily="34" charset="0"/>
              <a:ea typeface="Source Sans Pro Black" panose="020B0803030403020204" pitchFamily="34" charset="0"/>
            </a:endParaRPr>
          </a:p>
        </p:txBody>
      </p:sp>
    </p:spTree>
    <p:extLst>
      <p:ext uri="{BB962C8B-B14F-4D97-AF65-F5344CB8AC3E}">
        <p14:creationId xmlns:p14="http://schemas.microsoft.com/office/powerpoint/2010/main" val="2880324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4A2B9-632E-89C7-EC14-103AE738EEC2}"/>
              </a:ext>
            </a:extLst>
          </p:cNvPr>
          <p:cNvSpPr>
            <a:spLocks noGrp="1"/>
          </p:cNvSpPr>
          <p:nvPr>
            <p:ph type="title"/>
          </p:nvPr>
        </p:nvSpPr>
        <p:spPr>
          <a:xfrm>
            <a:off x="184935" y="365126"/>
            <a:ext cx="11928296" cy="744484"/>
          </a:xfrm>
          <a:solidFill>
            <a:schemeClr val="accent1">
              <a:lumMod val="20000"/>
              <a:lumOff val="80000"/>
            </a:schemeClr>
          </a:solidFill>
        </p:spPr>
        <p:txBody>
          <a:bodyPr>
            <a:noAutofit/>
          </a:bodyPr>
          <a:lstStyle/>
          <a:p>
            <a:r>
              <a:rPr kumimoji="0" lang="en-US" sz="4800" b="1" i="0" u="none" strike="noStrike" kern="1200" cap="none" spc="0" normalizeH="0" baseline="0" noProof="0" dirty="0">
                <a:ln>
                  <a:noFill/>
                </a:ln>
                <a:effectLst/>
                <a:uLnTx/>
                <a:uFillTx/>
                <a:latin typeface="Source Sans Pro Black" panose="020B0803030403020204" pitchFamily="34" charset="0"/>
                <a:ea typeface="Source Sans Pro Black" panose="020B0803030403020204" pitchFamily="34" charset="0"/>
                <a:cs typeface="Tahoma" panose="020B0604030504040204" pitchFamily="34" charset="0"/>
              </a:rPr>
              <a:t>Nutrition and GRZ public finance systems</a:t>
            </a:r>
            <a:endParaRPr lang="fr-FR" sz="4800" dirty="0">
              <a:latin typeface="Source Sans Pro Black" panose="020B0803030403020204" pitchFamily="34" charset="0"/>
              <a:ea typeface="Source Sans Pro Black" panose="020B0803030403020204" pitchFamily="34" charset="0"/>
            </a:endParaRPr>
          </a:p>
        </p:txBody>
      </p:sp>
      <p:sp>
        <p:nvSpPr>
          <p:cNvPr id="3" name="Content Placeholder 2">
            <a:extLst>
              <a:ext uri="{FF2B5EF4-FFF2-40B4-BE49-F238E27FC236}">
                <a16:creationId xmlns:a16="http://schemas.microsoft.com/office/drawing/2014/main" id="{C85C137F-8816-22C7-2CAF-4AC5409B2609}"/>
              </a:ext>
            </a:extLst>
          </p:cNvPr>
          <p:cNvSpPr>
            <a:spLocks noGrp="1"/>
          </p:cNvSpPr>
          <p:nvPr>
            <p:ph idx="1"/>
          </p:nvPr>
        </p:nvSpPr>
        <p:spPr>
          <a:xfrm>
            <a:off x="287676" y="1513490"/>
            <a:ext cx="11753636" cy="5344510"/>
          </a:xfrm>
        </p:spPr>
        <p:txBody>
          <a:bodyPr>
            <a:normAutofit fontScale="925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ZA" sz="2900" b="1" i="0" u="none" strike="noStrike" kern="1200" cap="none" spc="0" normalizeH="0" baseline="0" noProof="0" dirty="0">
                <a:ln>
                  <a:noFill/>
                </a:ln>
                <a:effectLst/>
                <a:uLnTx/>
                <a:uFillTx/>
                <a:latin typeface="Calibri"/>
                <a:ea typeface="+mn-ea"/>
                <a:cs typeface="+mn-cs"/>
              </a:rPr>
              <a:t>PFM for nutrition services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900" b="0" i="0" u="none" strike="noStrike" kern="1200" cap="none" spc="0" normalizeH="0" baseline="0" noProof="0" dirty="0">
                <a:ln>
                  <a:noFill/>
                </a:ln>
                <a:effectLst/>
                <a:uLnTx/>
                <a:uFillTx/>
                <a:latin typeface="Calibri"/>
                <a:ea typeface="+mn-ea"/>
                <a:cs typeface="+mn-cs"/>
              </a:rPr>
              <a:t>Strategic top-down budgeting approaches not fully translated to ministry level, especially closer to ground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900" b="0" i="0" u="none" strike="noStrike" kern="1200" cap="none" spc="0" normalizeH="0" baseline="0" noProof="0" dirty="0">
                <a:ln>
                  <a:noFill/>
                </a:ln>
                <a:effectLst/>
                <a:uLnTx/>
                <a:uFillTx/>
                <a:latin typeface="Calibri"/>
                <a:ea typeface="+mn-ea"/>
                <a:cs typeface="+mn-cs"/>
              </a:rPr>
              <a:t>Discontinuity in the system between budget preparation and budget execution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900" b="0" i="0" u="none" strike="noStrike" kern="1200" cap="none" spc="0" normalizeH="0" baseline="0" noProof="0" dirty="0">
                <a:ln>
                  <a:noFill/>
                </a:ln>
                <a:effectLst/>
                <a:uLnTx/>
                <a:uFillTx/>
                <a:latin typeface="Calibri"/>
                <a:ea typeface="+mn-ea"/>
                <a:cs typeface="+mn-cs"/>
              </a:rPr>
              <a:t>Expenditure data challenges complicates budget monitoring and reporting, within year and across years, interrupting planning</a:t>
            </a:r>
            <a:r>
              <a:rPr kumimoji="0" lang="en-US" sz="2900" b="0" i="0" u="none" strike="noStrike" kern="1200" cap="none" spc="0" normalizeH="0" baseline="0" noProof="0" dirty="0">
                <a:ln>
                  <a:noFill/>
                </a:ln>
                <a:effectLst/>
                <a:uLnTx/>
                <a:uFillTx/>
                <a:latin typeface="Calibri"/>
                <a:ea typeface="+mn-ea"/>
                <a:cs typeface="+mn-cs"/>
                <a:sym typeface="Wingdings" pitchFamily="2" charset="2"/>
              </a:rPr>
              <a:t>  </a:t>
            </a:r>
            <a:r>
              <a:rPr kumimoji="0" lang="en-US" sz="2900" b="0" i="0" u="none" strike="noStrike" kern="1200" cap="none" spc="0" normalizeH="0" baseline="0" noProof="0" dirty="0">
                <a:ln>
                  <a:noFill/>
                </a:ln>
                <a:effectLst/>
                <a:uLnTx/>
                <a:uFillTx/>
                <a:latin typeface="Calibri"/>
                <a:ea typeface="+mn-ea"/>
                <a:cs typeface="+mn-cs"/>
              </a:rPr>
              <a:t>budgeting </a:t>
            </a:r>
            <a:r>
              <a:rPr kumimoji="0" lang="en-US" sz="2900" b="0" i="0" u="none" strike="noStrike" kern="1200" cap="none" spc="0" normalizeH="0" baseline="0" noProof="0" dirty="0">
                <a:ln>
                  <a:noFill/>
                </a:ln>
                <a:effectLst/>
                <a:uLnTx/>
                <a:uFillTx/>
                <a:latin typeface="Calibri"/>
                <a:ea typeface="+mn-ea"/>
                <a:cs typeface="+mn-cs"/>
                <a:sym typeface="Wingdings" pitchFamily="2" charset="2"/>
              </a:rPr>
              <a:t> spending links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900" b="0" i="0" u="none" strike="noStrike" kern="1200" cap="none" spc="0" normalizeH="0" baseline="0" noProof="0" dirty="0">
                <a:ln>
                  <a:noFill/>
                </a:ln>
                <a:effectLst/>
                <a:uLnTx/>
                <a:uFillTx/>
                <a:latin typeface="Calibri"/>
                <a:ea typeface="+mn-ea"/>
                <a:cs typeface="+mn-cs"/>
                <a:sym typeface="Wingdings" pitchFamily="2" charset="2"/>
              </a:rPr>
              <a:t>These are broader PFM system issues – cannot be solved for nutrition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2900" b="0" i="0" u="none" strike="noStrike" kern="1200" cap="none" spc="0" normalizeH="0" baseline="0" noProof="0" dirty="0">
              <a:ln>
                <a:noFill/>
              </a:ln>
              <a:effectLst/>
              <a:uLnTx/>
              <a:uFillTx/>
              <a:latin typeface="Calibri"/>
              <a:ea typeface="+mn-ea"/>
              <a:cs typeface="+mn-cs"/>
              <a:sym typeface="Wingdings" pitchFamily="2" charset="2"/>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900" b="1" i="0" u="none" strike="noStrike" kern="1200" cap="none" spc="0" normalizeH="0" baseline="0" noProof="0" dirty="0">
                <a:ln>
                  <a:noFill/>
                </a:ln>
                <a:effectLst/>
                <a:uLnTx/>
                <a:uFillTx/>
                <a:latin typeface="Calibri"/>
                <a:ea typeface="+mn-ea"/>
                <a:cs typeface="+mn-cs"/>
                <a:sym typeface="Wingdings" pitchFamily="2" charset="2"/>
              </a:rPr>
              <a:t>Local government financing and nutrition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900" b="0" i="0" u="none" strike="noStrike" kern="1200" cap="none" spc="0" normalizeH="0" baseline="0" noProof="0" dirty="0">
                <a:ln>
                  <a:noFill/>
                </a:ln>
                <a:effectLst/>
                <a:uLnTx/>
                <a:uFillTx/>
                <a:latin typeface="Calibri"/>
                <a:ea typeface="+mn-ea"/>
                <a:cs typeface="+mn-cs"/>
                <a:sym typeface="Wingdings" pitchFamily="2" charset="2"/>
              </a:rPr>
              <a:t>Increase in Constituency Development Fund impact on expenditure at subnational level</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900" b="0" i="0" u="none" strike="noStrike" kern="1200" cap="none" spc="0" normalizeH="0" baseline="0" noProof="0" dirty="0">
                <a:ln>
                  <a:noFill/>
                </a:ln>
                <a:effectLst/>
                <a:uLnTx/>
                <a:uFillTx/>
                <a:latin typeface="Calibri"/>
                <a:ea typeface="+mn-ea"/>
                <a:cs typeface="+mn-cs"/>
                <a:sym typeface="Wingdings" pitchFamily="2" charset="2"/>
              </a:rPr>
              <a:t>Flow of central government financing for basic health services, when finance devolved, is not clear and will have critical implications for adequacy and distribution of health sector nutrition services</a:t>
            </a:r>
          </a:p>
          <a:p>
            <a:endParaRPr lang="fr-FR" dirty="0"/>
          </a:p>
        </p:txBody>
      </p:sp>
    </p:spTree>
    <p:extLst>
      <p:ext uri="{BB962C8B-B14F-4D97-AF65-F5344CB8AC3E}">
        <p14:creationId xmlns:p14="http://schemas.microsoft.com/office/powerpoint/2010/main" val="2700582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4A2B9-632E-89C7-EC14-103AE738EEC2}"/>
              </a:ext>
            </a:extLst>
          </p:cNvPr>
          <p:cNvSpPr>
            <a:spLocks noGrp="1"/>
          </p:cNvSpPr>
          <p:nvPr>
            <p:ph type="title"/>
          </p:nvPr>
        </p:nvSpPr>
        <p:spPr>
          <a:xfrm>
            <a:off x="184935" y="365126"/>
            <a:ext cx="11928296" cy="744484"/>
          </a:xfrm>
          <a:solidFill>
            <a:schemeClr val="accent1">
              <a:lumMod val="20000"/>
              <a:lumOff val="80000"/>
            </a:schemeClr>
          </a:solidFill>
        </p:spPr>
        <p:txBody>
          <a:bodyPr>
            <a:noAutofit/>
          </a:bodyPr>
          <a:lstStyle/>
          <a:p>
            <a:r>
              <a:rPr kumimoji="0" lang="en-US" sz="4800" b="1" i="0" u="none" strike="noStrike" kern="1200" cap="none" spc="0" normalizeH="0" baseline="0" noProof="0" dirty="0">
                <a:ln>
                  <a:noFill/>
                </a:ln>
                <a:effectLst/>
                <a:uLnTx/>
                <a:uFillTx/>
                <a:latin typeface="Source Sans Pro Black" panose="020B0803030403020204" pitchFamily="34" charset="0"/>
                <a:ea typeface="Source Sans Pro Black" panose="020B0803030403020204" pitchFamily="34" charset="0"/>
                <a:cs typeface="Tahoma" panose="020B0604030504040204" pitchFamily="34" charset="0"/>
              </a:rPr>
              <a:t>Nutrition and GRZ public finance systems</a:t>
            </a:r>
            <a:endParaRPr lang="fr-FR" sz="4800" dirty="0">
              <a:latin typeface="Source Sans Pro Black" panose="020B0803030403020204" pitchFamily="34" charset="0"/>
              <a:ea typeface="Source Sans Pro Black" panose="020B0803030403020204" pitchFamily="34" charset="0"/>
            </a:endParaRPr>
          </a:p>
        </p:txBody>
      </p:sp>
      <p:sp>
        <p:nvSpPr>
          <p:cNvPr id="3" name="Content Placeholder 2">
            <a:extLst>
              <a:ext uri="{FF2B5EF4-FFF2-40B4-BE49-F238E27FC236}">
                <a16:creationId xmlns:a16="http://schemas.microsoft.com/office/drawing/2014/main" id="{C85C137F-8816-22C7-2CAF-4AC5409B2609}"/>
              </a:ext>
            </a:extLst>
          </p:cNvPr>
          <p:cNvSpPr>
            <a:spLocks noGrp="1"/>
          </p:cNvSpPr>
          <p:nvPr>
            <p:ph idx="1"/>
          </p:nvPr>
        </p:nvSpPr>
        <p:spPr>
          <a:xfrm>
            <a:off x="184935" y="1109610"/>
            <a:ext cx="11856377" cy="5748390"/>
          </a:xfrm>
        </p:spPr>
        <p:txBody>
          <a:bodyPr>
            <a:normAutofit/>
          </a:body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2900" b="0" i="0" u="none" strike="noStrike" kern="1200" cap="none" spc="0" normalizeH="0" baseline="0" noProof="0" dirty="0">
              <a:ln>
                <a:noFill/>
              </a:ln>
              <a:effectLst/>
              <a:uLnTx/>
              <a:uFillTx/>
              <a:latin typeface="Calibri"/>
              <a:ea typeface="+mn-ea"/>
              <a:cs typeface="+mn-cs"/>
              <a:sym typeface="Wingdings" pitchFamily="2" charset="2"/>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900" b="1" i="0" u="none" strike="noStrike" kern="1200" cap="none" spc="0" normalizeH="0" baseline="0" noProof="0" dirty="0">
                <a:ln>
                  <a:noFill/>
                </a:ln>
                <a:effectLst/>
                <a:uLnTx/>
                <a:uFillTx/>
                <a:latin typeface="Calibri"/>
                <a:ea typeface="+mn-ea"/>
                <a:cs typeface="+mn-cs"/>
                <a:sym typeface="Wingdings" pitchFamily="2" charset="2"/>
              </a:rPr>
              <a:t>Integration of nutrition into planning and budgeting</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900" b="0" i="0" u="none" strike="noStrike" kern="1200" cap="none" spc="0" normalizeH="0" baseline="0" noProof="0" dirty="0">
                <a:ln>
                  <a:noFill/>
                </a:ln>
                <a:effectLst/>
                <a:uLnTx/>
                <a:uFillTx/>
                <a:latin typeface="Calibri"/>
                <a:ea typeface="+mn-ea"/>
                <a:cs typeface="+mn-cs"/>
                <a:sym typeface="Wingdings" pitchFamily="2" charset="2"/>
              </a:rPr>
              <a:t>Nutrition multi-sector multi-stakeholder structures key to integration of nutrition in planning, spending coordination and accountability structures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900" b="0" i="0" u="none" strike="noStrike" kern="1200" cap="none" spc="0" normalizeH="0" baseline="0" noProof="0" dirty="0">
                <a:ln>
                  <a:noFill/>
                </a:ln>
                <a:effectLst/>
                <a:uLnTx/>
                <a:uFillTx/>
                <a:latin typeface="Calibri"/>
                <a:ea typeface="+mn-ea"/>
                <a:cs typeface="+mn-cs"/>
                <a:sym typeface="Wingdings" pitchFamily="2" charset="2"/>
              </a:rPr>
              <a:t>However, in Zambia they are dependent on CP funding which affects their effectiveness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900" b="0" i="0" u="none" strike="noStrike" kern="1200" cap="none" spc="0" normalizeH="0" baseline="0" noProof="0" dirty="0">
                <a:ln>
                  <a:noFill/>
                </a:ln>
                <a:effectLst/>
                <a:uLnTx/>
                <a:uFillTx/>
                <a:latin typeface="Calibri"/>
                <a:ea typeface="+mn-ea"/>
                <a:cs typeface="+mn-cs"/>
                <a:sym typeface="Wingdings" pitchFamily="2" charset="2"/>
              </a:rPr>
              <a:t>Budgeting institutions have some but insufficient mechanisms to consider nutrition appropriately during budget preparation, implementation, and review</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900" b="0" i="0" u="none" strike="noStrike" kern="1200" cap="none" spc="0" normalizeH="0" baseline="0" noProof="0" dirty="0">
                <a:ln>
                  <a:noFill/>
                </a:ln>
                <a:effectLst/>
                <a:uLnTx/>
                <a:uFillTx/>
                <a:latin typeface="Calibri"/>
                <a:ea typeface="+mn-ea"/>
                <a:cs typeface="+mn-cs"/>
                <a:sym typeface="Wingdings" pitchFamily="2" charset="2"/>
              </a:rPr>
              <a:t>Similarly, nutrition institutions do not incorporate GRZ budgets and expenditure information well enough</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2900" b="0" i="0" u="none" strike="noStrike" kern="1200" cap="none" spc="0" normalizeH="0" baseline="0" noProof="0" dirty="0">
              <a:ln>
                <a:noFill/>
              </a:ln>
              <a:effectLst/>
              <a:uLnTx/>
              <a:uFillTx/>
              <a:latin typeface="Calibri"/>
              <a:ea typeface="+mn-ea"/>
              <a:cs typeface="+mn-cs"/>
              <a:sym typeface="Wingdings" pitchFamily="2" charset="2"/>
            </a:endParaRPr>
          </a:p>
          <a:p>
            <a:endParaRPr lang="fr-FR" dirty="0"/>
          </a:p>
        </p:txBody>
      </p:sp>
    </p:spTree>
    <p:extLst>
      <p:ext uri="{BB962C8B-B14F-4D97-AF65-F5344CB8AC3E}">
        <p14:creationId xmlns:p14="http://schemas.microsoft.com/office/powerpoint/2010/main" val="3809854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9A079-FD36-B6A0-E591-2AF9266B759F}"/>
              </a:ext>
            </a:extLst>
          </p:cNvPr>
          <p:cNvSpPr>
            <a:spLocks noGrp="1"/>
          </p:cNvSpPr>
          <p:nvPr>
            <p:ph type="title"/>
          </p:nvPr>
        </p:nvSpPr>
        <p:spPr>
          <a:xfrm>
            <a:off x="334766" y="211190"/>
            <a:ext cx="11019033" cy="939693"/>
          </a:xfrm>
          <a:solidFill>
            <a:schemeClr val="accent5">
              <a:lumMod val="20000"/>
              <a:lumOff val="80000"/>
            </a:schemeClr>
          </a:solidFill>
        </p:spPr>
        <p:txBody>
          <a:bodyPr>
            <a:normAutofit fontScale="90000"/>
          </a:bodyPr>
          <a:lstStyle/>
          <a:p>
            <a:r>
              <a:rPr lang="en-GB" sz="7200" b="1" dirty="0">
                <a:latin typeface="Source Sans Pro Black" panose="020B0803030403020204" pitchFamily="34" charset="0"/>
                <a:ea typeface="Source Sans Pro Black" panose="020B0803030403020204" pitchFamily="34" charset="0"/>
              </a:rPr>
              <a:t>Contents</a:t>
            </a:r>
            <a:endParaRPr lang="fr-FR" sz="7200" b="1" dirty="0">
              <a:latin typeface="Source Sans Pro Black" panose="020B0803030403020204" pitchFamily="34" charset="0"/>
              <a:ea typeface="Source Sans Pro Black" panose="020B0803030403020204" pitchFamily="34" charset="0"/>
            </a:endParaRPr>
          </a:p>
        </p:txBody>
      </p:sp>
      <p:sp>
        <p:nvSpPr>
          <p:cNvPr id="3" name="Content Placeholder 2">
            <a:extLst>
              <a:ext uri="{FF2B5EF4-FFF2-40B4-BE49-F238E27FC236}">
                <a16:creationId xmlns:a16="http://schemas.microsoft.com/office/drawing/2014/main" id="{93627227-3A4C-CD4E-9DA9-F0DF3826347E}"/>
              </a:ext>
            </a:extLst>
          </p:cNvPr>
          <p:cNvSpPr>
            <a:spLocks noGrp="1"/>
          </p:cNvSpPr>
          <p:nvPr>
            <p:ph idx="1"/>
          </p:nvPr>
        </p:nvSpPr>
        <p:spPr>
          <a:xfrm>
            <a:off x="838200" y="1825625"/>
            <a:ext cx="10515600" cy="4351338"/>
          </a:xfrm>
        </p:spPr>
        <p:txBody>
          <a:bodyPr/>
          <a:lstStyle/>
          <a:p>
            <a:pPr marL="514350" indent="-514350">
              <a:buFont typeface="+mj-lt"/>
              <a:buAutoNum type="arabicPeriod"/>
            </a:pPr>
            <a:r>
              <a:rPr lang="en-GB" sz="4800" dirty="0"/>
              <a:t>Definitions</a:t>
            </a:r>
          </a:p>
          <a:p>
            <a:pPr marL="514350" indent="-514350">
              <a:buFont typeface="+mj-lt"/>
              <a:buAutoNum type="arabicPeriod"/>
            </a:pPr>
            <a:r>
              <a:rPr lang="en-GB" sz="4800" dirty="0"/>
              <a:t>Introduction &amp;  Background</a:t>
            </a:r>
          </a:p>
          <a:p>
            <a:pPr marL="514350" indent="-514350">
              <a:buFont typeface="+mj-lt"/>
              <a:buAutoNum type="arabicPeriod"/>
            </a:pPr>
            <a:r>
              <a:rPr lang="en-GB" sz="4800" dirty="0"/>
              <a:t>Findings</a:t>
            </a:r>
          </a:p>
          <a:p>
            <a:pPr marL="514350" indent="-514350">
              <a:buFont typeface="+mj-lt"/>
              <a:buAutoNum type="arabicPeriod"/>
            </a:pPr>
            <a:r>
              <a:rPr lang="en-GB" sz="4800" dirty="0"/>
              <a:t>Conclusions and Recommendations</a:t>
            </a:r>
          </a:p>
          <a:p>
            <a:endParaRPr lang="fr-FR" dirty="0"/>
          </a:p>
        </p:txBody>
      </p:sp>
    </p:spTree>
    <p:extLst>
      <p:ext uri="{BB962C8B-B14F-4D97-AF65-F5344CB8AC3E}">
        <p14:creationId xmlns:p14="http://schemas.microsoft.com/office/powerpoint/2010/main" val="1515421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363982A-05C3-1E69-F731-1E6596C4FB5B}"/>
              </a:ext>
            </a:extLst>
          </p:cNvPr>
          <p:cNvSpPr/>
          <p:nvPr/>
        </p:nvSpPr>
        <p:spPr>
          <a:xfrm>
            <a:off x="309489" y="168812"/>
            <a:ext cx="11573022" cy="590843"/>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0" lang="en-GB" sz="4800" b="1" i="0" u="none" strike="noStrike" kern="1200" cap="none" spc="0" normalizeH="0" baseline="0" noProof="0" dirty="0">
                <a:ln>
                  <a:noFill/>
                </a:ln>
                <a:solidFill>
                  <a:schemeClr val="tx1"/>
                </a:solidFill>
                <a:effectLst/>
                <a:uLnTx/>
                <a:uFillTx/>
                <a:latin typeface="Source Sans Pro Black" panose="020B0803030403020204" pitchFamily="34" charset="0"/>
                <a:ea typeface="Source Sans Pro Black" panose="020B0803030403020204" pitchFamily="34" charset="0"/>
                <a:cs typeface="Tahoma" panose="020B0604030504040204" pitchFamily="34" charset="0"/>
              </a:rPr>
              <a:t>Total expenditure</a:t>
            </a:r>
            <a:endParaRPr lang="fr-FR" sz="4800" dirty="0">
              <a:solidFill>
                <a:schemeClr val="tx1"/>
              </a:solidFill>
              <a:latin typeface="Source Sans Pro Black" panose="020B0803030403020204" pitchFamily="34" charset="0"/>
              <a:ea typeface="Source Sans Pro Black" panose="020B0803030403020204" pitchFamily="34" charset="0"/>
            </a:endParaRPr>
          </a:p>
        </p:txBody>
      </p:sp>
      <p:graphicFrame>
        <p:nvGraphicFramePr>
          <p:cNvPr id="4" name="Chart 3">
            <a:extLst>
              <a:ext uri="{FF2B5EF4-FFF2-40B4-BE49-F238E27FC236}">
                <a16:creationId xmlns:a16="http://schemas.microsoft.com/office/drawing/2014/main" id="{9FE9763B-78A8-233E-2833-A093ECCACD56}"/>
              </a:ext>
            </a:extLst>
          </p:cNvPr>
          <p:cNvGraphicFramePr>
            <a:graphicFrameLocks/>
          </p:cNvGraphicFramePr>
          <p:nvPr>
            <p:extLst>
              <p:ext uri="{D42A27DB-BD31-4B8C-83A1-F6EECF244321}">
                <p14:modId xmlns:p14="http://schemas.microsoft.com/office/powerpoint/2010/main" val="873366478"/>
              </p:ext>
            </p:extLst>
          </p:nvPr>
        </p:nvGraphicFramePr>
        <p:xfrm>
          <a:off x="309489" y="923191"/>
          <a:ext cx="11573022" cy="290907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a:extLst>
              <a:ext uri="{FF2B5EF4-FFF2-40B4-BE49-F238E27FC236}">
                <a16:creationId xmlns:a16="http://schemas.microsoft.com/office/drawing/2014/main" id="{3FE8BC49-6C1B-C1E6-380B-206348A6C921}"/>
              </a:ext>
            </a:extLst>
          </p:cNvPr>
          <p:cNvSpPr/>
          <p:nvPr/>
        </p:nvSpPr>
        <p:spPr>
          <a:xfrm>
            <a:off x="133564" y="4304872"/>
            <a:ext cx="11907748" cy="255312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3200" b="0" i="0" u="none" strike="noStrike" kern="1200" cap="none" spc="0" normalizeH="0" baseline="0" noProof="0" dirty="0">
                <a:ln>
                  <a:noFill/>
                </a:ln>
                <a:solidFill>
                  <a:schemeClr val="tx1"/>
                </a:solidFill>
                <a:effectLst/>
                <a:uLnTx/>
                <a:uFillTx/>
                <a:latin typeface="Calibri"/>
                <a:ea typeface="+mn-ea"/>
                <a:cs typeface="+mn-cs"/>
              </a:rPr>
              <a:t>Nutrition-related expenditure increased over the time period considered.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3200" b="0" i="0" u="none" strike="noStrike" kern="1200" cap="none" spc="0" normalizeH="0" baseline="0" noProof="0" dirty="0">
                <a:ln>
                  <a:noFill/>
                </a:ln>
                <a:solidFill>
                  <a:schemeClr val="tx1"/>
                </a:solidFill>
                <a:effectLst/>
                <a:uLnTx/>
                <a:uFillTx/>
                <a:latin typeface="Calibri"/>
                <a:ea typeface="+mn-ea"/>
                <a:cs typeface="+mn-cs"/>
              </a:rPr>
              <a:t>Owing to high inflation, the real expenditure increased less than the nominal expenditure, and decreased between 2020 and 2021.</a:t>
            </a:r>
          </a:p>
        </p:txBody>
      </p:sp>
    </p:spTree>
    <p:extLst>
      <p:ext uri="{BB962C8B-B14F-4D97-AF65-F5344CB8AC3E}">
        <p14:creationId xmlns:p14="http://schemas.microsoft.com/office/powerpoint/2010/main" val="9539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363982A-05C3-1E69-F731-1E6596C4FB5B}"/>
              </a:ext>
            </a:extLst>
          </p:cNvPr>
          <p:cNvSpPr/>
          <p:nvPr/>
        </p:nvSpPr>
        <p:spPr>
          <a:xfrm>
            <a:off x="134828" y="89859"/>
            <a:ext cx="11573022" cy="590843"/>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0" lang="en-GB" sz="4800" b="1" i="0" u="none" strike="noStrike" kern="1200" cap="none" spc="0" normalizeH="0" baseline="0" noProof="0" dirty="0">
                <a:ln>
                  <a:noFill/>
                </a:ln>
                <a:solidFill>
                  <a:schemeClr val="tx1"/>
                </a:solidFill>
                <a:effectLst/>
                <a:uLnTx/>
                <a:uFillTx/>
                <a:latin typeface="Source Sans Pro Black" panose="020B0803030403020204" pitchFamily="34" charset="0"/>
                <a:ea typeface="Source Sans Pro Black" panose="020B0803030403020204" pitchFamily="34" charset="0"/>
                <a:cs typeface="Tahoma" panose="020B0604030504040204" pitchFamily="34" charset="0"/>
              </a:rPr>
              <a:t>Total expenditure</a:t>
            </a:r>
            <a:endParaRPr lang="fr-FR" sz="4800" dirty="0">
              <a:solidFill>
                <a:schemeClr val="tx1"/>
              </a:solidFill>
              <a:latin typeface="Source Sans Pro Black" panose="020B0803030403020204" pitchFamily="34" charset="0"/>
              <a:ea typeface="Source Sans Pro Black" panose="020B0803030403020204" pitchFamily="34" charset="0"/>
            </a:endParaRPr>
          </a:p>
        </p:txBody>
      </p:sp>
      <p:sp>
        <p:nvSpPr>
          <p:cNvPr id="5" name="Rectangle 4">
            <a:extLst>
              <a:ext uri="{FF2B5EF4-FFF2-40B4-BE49-F238E27FC236}">
                <a16:creationId xmlns:a16="http://schemas.microsoft.com/office/drawing/2014/main" id="{737628C7-F5CA-67D7-6A75-DFC6CD34C854}"/>
              </a:ext>
            </a:extLst>
          </p:cNvPr>
          <p:cNvSpPr/>
          <p:nvPr/>
        </p:nvSpPr>
        <p:spPr>
          <a:xfrm>
            <a:off x="309489" y="842482"/>
            <a:ext cx="4244324" cy="551722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Arial" panose="020B0604020202020204" pitchFamily="34" charset="0"/>
              <a:buChar char="•"/>
            </a:pPr>
            <a:r>
              <a:rPr lang="en-GB" sz="2400" dirty="0"/>
              <a:t>The majority of expenditure was on indirect or nutrition sensitive interventions (89%).</a:t>
            </a:r>
          </a:p>
          <a:p>
            <a:pPr marL="285750" indent="-285750">
              <a:buFont typeface="Arial" panose="020B0604020202020204" pitchFamily="34" charset="0"/>
              <a:buChar char="•"/>
            </a:pPr>
            <a:r>
              <a:rPr lang="en-GB" sz="2400" dirty="0"/>
              <a:t>10% of expenditure was direct or nutrition specific, and the remaining 1% was enabling environment.</a:t>
            </a:r>
          </a:p>
          <a:p>
            <a:pPr marL="285750" indent="-285750">
              <a:buFont typeface="Arial" panose="020B0604020202020204" pitchFamily="34" charset="0"/>
              <a:buChar char="•"/>
            </a:pPr>
            <a:r>
              <a:rPr lang="en-GB" sz="2400" dirty="0"/>
              <a:t>Note: some interventions that were previously classified as nutrition sensitive are now classified as nutrition specific under the Lancet framework, e.g. school feeding programmes.</a:t>
            </a:r>
          </a:p>
        </p:txBody>
      </p:sp>
      <p:graphicFrame>
        <p:nvGraphicFramePr>
          <p:cNvPr id="8" name="Chart 7">
            <a:extLst>
              <a:ext uri="{FF2B5EF4-FFF2-40B4-BE49-F238E27FC236}">
                <a16:creationId xmlns:a16="http://schemas.microsoft.com/office/drawing/2014/main" id="{9F89398E-8BED-D4EF-E064-7A37B3FCE8F9}"/>
              </a:ext>
            </a:extLst>
          </p:cNvPr>
          <p:cNvGraphicFramePr>
            <a:graphicFrameLocks/>
          </p:cNvGraphicFramePr>
          <p:nvPr>
            <p:extLst>
              <p:ext uri="{D42A27DB-BD31-4B8C-83A1-F6EECF244321}">
                <p14:modId xmlns:p14="http://schemas.microsoft.com/office/powerpoint/2010/main" val="4011992413"/>
              </p:ext>
            </p:extLst>
          </p:nvPr>
        </p:nvGraphicFramePr>
        <p:xfrm>
          <a:off x="4808306" y="759655"/>
          <a:ext cx="6390525" cy="59295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46731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2579A-08A4-0AFD-6779-5499A8FF12B0}"/>
              </a:ext>
            </a:extLst>
          </p:cNvPr>
          <p:cNvSpPr>
            <a:spLocks noGrp="1"/>
          </p:cNvSpPr>
          <p:nvPr>
            <p:ph type="title"/>
          </p:nvPr>
        </p:nvSpPr>
        <p:spPr>
          <a:xfrm>
            <a:off x="390417" y="148975"/>
            <a:ext cx="11578975" cy="827071"/>
          </a:xfrm>
          <a:solidFill>
            <a:schemeClr val="accent1">
              <a:lumMod val="20000"/>
              <a:lumOff val="80000"/>
            </a:schemeClr>
          </a:solidFill>
        </p:spPr>
        <p:txBody>
          <a:bodyPr>
            <a:normAutofit/>
          </a:bodyPr>
          <a:lstStyle/>
          <a:p>
            <a:r>
              <a:rPr kumimoji="0" lang="en-GB" sz="4800" b="1" i="0" u="none" strike="noStrike" kern="1200" cap="none" spc="0" normalizeH="0" baseline="0" noProof="0" dirty="0">
                <a:ln>
                  <a:noFill/>
                </a:ln>
                <a:effectLst/>
                <a:uLnTx/>
                <a:uFillTx/>
                <a:latin typeface="Source Sans Pro Black" panose="020B0803030403020204" pitchFamily="34" charset="0"/>
                <a:ea typeface="Source Sans Pro Black" panose="020B0803030403020204" pitchFamily="34" charset="0"/>
                <a:cs typeface="Tahoma" panose="020B0604030504040204" pitchFamily="34" charset="0"/>
              </a:rPr>
              <a:t>On- and off-budget</a:t>
            </a:r>
            <a:endParaRPr lang="fr-FR" sz="4800" dirty="0">
              <a:latin typeface="Source Sans Pro Black" panose="020B0803030403020204" pitchFamily="34" charset="0"/>
              <a:ea typeface="Source Sans Pro Black" panose="020B0803030403020204" pitchFamily="34" charset="0"/>
            </a:endParaRPr>
          </a:p>
        </p:txBody>
      </p:sp>
      <p:sp>
        <p:nvSpPr>
          <p:cNvPr id="3" name="Content Placeholder 2">
            <a:extLst>
              <a:ext uri="{FF2B5EF4-FFF2-40B4-BE49-F238E27FC236}">
                <a16:creationId xmlns:a16="http://schemas.microsoft.com/office/drawing/2014/main" id="{AF6E724B-1762-729C-27CE-5AA849E02D57}"/>
              </a:ext>
            </a:extLst>
          </p:cNvPr>
          <p:cNvSpPr>
            <a:spLocks noGrp="1"/>
          </p:cNvSpPr>
          <p:nvPr>
            <p:ph sz="half" idx="1"/>
          </p:nvPr>
        </p:nvSpPr>
        <p:spPr>
          <a:xfrm>
            <a:off x="113016" y="1194146"/>
            <a:ext cx="5414481" cy="5514879"/>
          </a:xfrm>
        </p:spPr>
        <p:txBody>
          <a:bodyPr>
            <a:normAutofit fontScale="925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Calibri" panose="020F0502020204030204" pitchFamily="34" charset="0"/>
                <a:cs typeface="Times New Roman" panose="02020603050405020304" pitchFamily="18" charset="0"/>
              </a:rPr>
              <a:t>Nutrition-related expenditure may be on-budget (listed in the government’s budget and reflected on its accounts) or off-budget.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Calibri" panose="020F0502020204030204" pitchFamily="34" charset="0"/>
                <a:cs typeface="Times New Roman" panose="02020603050405020304" pitchFamily="18" charset="0"/>
              </a:rPr>
              <a:t>On-budget expenditure can be viewed as public expenditure, though its revenue source may be the government or a CP.</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Calibri" panose="020F0502020204030204" pitchFamily="34" charset="0"/>
                <a:cs typeface="Times New Roman" panose="02020603050405020304" pitchFamily="18" charset="0"/>
              </a:rPr>
              <a:t>Off-budget expenditure comes from CPs only, but is also considered public expenditure as it is implemented in terms of bilateral and multilateral cooperation framework agreements with government and classified globally as official development assistance.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Calibri" panose="020F0502020204030204" pitchFamily="34" charset="0"/>
                <a:cs typeface="Times New Roman" panose="02020603050405020304" pitchFamily="18" charset="0"/>
              </a:rPr>
              <a:t>Over the course of the review period, 82% of nutrition expenditure classified was on-budget.</a:t>
            </a:r>
            <a:endPar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endParaRPr>
          </a:p>
          <a:p>
            <a:endParaRPr lang="fr-FR" dirty="0"/>
          </a:p>
        </p:txBody>
      </p:sp>
      <p:pic>
        <p:nvPicPr>
          <p:cNvPr id="5" name="Content Placeholder 4">
            <a:extLst>
              <a:ext uri="{FF2B5EF4-FFF2-40B4-BE49-F238E27FC236}">
                <a16:creationId xmlns:a16="http://schemas.microsoft.com/office/drawing/2014/main" id="{D46FF397-F65A-6782-73E9-771EFEF66160}"/>
              </a:ext>
            </a:extLst>
          </p:cNvPr>
          <p:cNvPicPr>
            <a:picLocks noGrp="1" noChangeAspect="1"/>
          </p:cNvPicPr>
          <p:nvPr>
            <p:ph sz="half" idx="2"/>
          </p:nvPr>
        </p:nvPicPr>
        <p:blipFill>
          <a:blip r:embed="rId2"/>
          <a:stretch>
            <a:fillRect/>
          </a:stretch>
        </p:blipFill>
        <p:spPr>
          <a:xfrm>
            <a:off x="5404207" y="1407115"/>
            <a:ext cx="6633362" cy="4849847"/>
          </a:xfrm>
          <a:prstGeom prst="rect">
            <a:avLst/>
          </a:prstGeom>
        </p:spPr>
      </p:pic>
    </p:spTree>
    <p:extLst>
      <p:ext uri="{BB962C8B-B14F-4D97-AF65-F5344CB8AC3E}">
        <p14:creationId xmlns:p14="http://schemas.microsoft.com/office/powerpoint/2010/main" val="36102540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0CD959-362F-6B42-91C0-18E86F3CCB50}"/>
              </a:ext>
            </a:extLst>
          </p:cNvPr>
          <p:cNvSpPr/>
          <p:nvPr/>
        </p:nvSpPr>
        <p:spPr>
          <a:xfrm>
            <a:off x="182880" y="98473"/>
            <a:ext cx="11844997" cy="908393"/>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0" lang="en-GB" sz="3200" b="1" i="0" u="none" strike="noStrike" kern="1200" cap="none" spc="0" normalizeH="0" baseline="0" noProof="0" dirty="0">
                <a:ln>
                  <a:noFill/>
                </a:ln>
                <a:solidFill>
                  <a:schemeClr val="tx1"/>
                </a:solidFill>
                <a:effectLst/>
                <a:uLnTx/>
                <a:uFillTx/>
                <a:latin typeface="Tahoma" panose="020B0604030504040204" pitchFamily="34" charset="0"/>
                <a:ea typeface="Tahoma" panose="020B0604030504040204" pitchFamily="34" charset="0"/>
                <a:cs typeface="Tahoma" panose="020B0604030504040204" pitchFamily="34" charset="0"/>
              </a:rPr>
              <a:t>On-budget expenditure</a:t>
            </a:r>
            <a:endParaRPr lang="fr-FR" dirty="0">
              <a:solidFill>
                <a:schemeClr val="tx1"/>
              </a:solidFill>
            </a:endParaRPr>
          </a:p>
        </p:txBody>
      </p:sp>
      <p:sp>
        <p:nvSpPr>
          <p:cNvPr id="3" name="Rectangle 2">
            <a:extLst>
              <a:ext uri="{FF2B5EF4-FFF2-40B4-BE49-F238E27FC236}">
                <a16:creationId xmlns:a16="http://schemas.microsoft.com/office/drawing/2014/main" id="{AABE3889-0ECA-BA08-246E-A0D7915B4CC1}"/>
              </a:ext>
            </a:extLst>
          </p:cNvPr>
          <p:cNvSpPr/>
          <p:nvPr/>
        </p:nvSpPr>
        <p:spPr>
          <a:xfrm>
            <a:off x="164123" y="1006866"/>
            <a:ext cx="11863754" cy="242213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On-budget totals show an increase in nutrition budget and expenditure. Nominal figures are shown but in real terms the budget still grows at 1% compound annual growth rate (CAGR) while the expenditure grows at 22% CAGR.</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Note also the gap between budget and expenditure reduced over the years analysed. This is also true for total government budget and expenditure figures.</a:t>
            </a:r>
          </a:p>
        </p:txBody>
      </p:sp>
      <p:sp>
        <p:nvSpPr>
          <p:cNvPr id="6" name="Rectangle 5">
            <a:extLst>
              <a:ext uri="{FF2B5EF4-FFF2-40B4-BE49-F238E27FC236}">
                <a16:creationId xmlns:a16="http://schemas.microsoft.com/office/drawing/2014/main" id="{FF678380-0732-2919-59F6-5B0037234F8C}"/>
              </a:ext>
            </a:extLst>
          </p:cNvPr>
          <p:cNvSpPr/>
          <p:nvPr/>
        </p:nvSpPr>
        <p:spPr>
          <a:xfrm>
            <a:off x="182880" y="3429000"/>
            <a:ext cx="5913120" cy="3429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graphicFrame>
        <p:nvGraphicFramePr>
          <p:cNvPr id="9" name="Chart 8">
            <a:extLst>
              <a:ext uri="{FF2B5EF4-FFF2-40B4-BE49-F238E27FC236}">
                <a16:creationId xmlns:a16="http://schemas.microsoft.com/office/drawing/2014/main" id="{1D629B0A-A438-7D90-3248-7A26FB928F7B}"/>
              </a:ext>
            </a:extLst>
          </p:cNvPr>
          <p:cNvGraphicFramePr>
            <a:graphicFrameLocks/>
          </p:cNvGraphicFramePr>
          <p:nvPr>
            <p:extLst>
              <p:ext uri="{D42A27DB-BD31-4B8C-83A1-F6EECF244321}">
                <p14:modId xmlns:p14="http://schemas.microsoft.com/office/powerpoint/2010/main" val="3487872716"/>
              </p:ext>
            </p:extLst>
          </p:nvPr>
        </p:nvGraphicFramePr>
        <p:xfrm>
          <a:off x="380703" y="3728851"/>
          <a:ext cx="11647173" cy="29213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882020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0CD959-362F-6B42-91C0-18E86F3CCB50}"/>
              </a:ext>
            </a:extLst>
          </p:cNvPr>
          <p:cNvSpPr/>
          <p:nvPr/>
        </p:nvSpPr>
        <p:spPr>
          <a:xfrm>
            <a:off x="164124" y="98474"/>
            <a:ext cx="11863754" cy="795378"/>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0" lang="en-GB" sz="4800" b="1" i="0" u="none" strike="noStrike" kern="1200" cap="none" spc="0" normalizeH="0" baseline="0" noProof="0" dirty="0">
                <a:ln>
                  <a:noFill/>
                </a:ln>
                <a:solidFill>
                  <a:schemeClr val="tx1"/>
                </a:solidFill>
                <a:effectLst/>
                <a:uLnTx/>
                <a:uFillTx/>
                <a:latin typeface="Source Sans Pro Black" panose="020B0803030403020204" pitchFamily="34" charset="0"/>
                <a:ea typeface="Source Sans Pro Black" panose="020B0803030403020204" pitchFamily="34" charset="0"/>
                <a:cs typeface="Tahoma" panose="020B0604030504040204" pitchFamily="34" charset="0"/>
              </a:rPr>
              <a:t>On-budget expenditure</a:t>
            </a:r>
            <a:endParaRPr lang="fr-FR" sz="4800" dirty="0">
              <a:solidFill>
                <a:schemeClr val="tx1"/>
              </a:solidFill>
              <a:latin typeface="Source Sans Pro Black" panose="020B0803030403020204" pitchFamily="34" charset="0"/>
              <a:ea typeface="Source Sans Pro Black" panose="020B0803030403020204" pitchFamily="34" charset="0"/>
            </a:endParaRPr>
          </a:p>
        </p:txBody>
      </p:sp>
      <p:sp>
        <p:nvSpPr>
          <p:cNvPr id="7" name="Rectangle 6">
            <a:extLst>
              <a:ext uri="{FF2B5EF4-FFF2-40B4-BE49-F238E27FC236}">
                <a16:creationId xmlns:a16="http://schemas.microsoft.com/office/drawing/2014/main" id="{BC7CE1F3-329A-EC07-91A0-A5B0C3AABFAD}"/>
              </a:ext>
            </a:extLst>
          </p:cNvPr>
          <p:cNvSpPr/>
          <p:nvPr/>
        </p:nvSpPr>
        <p:spPr>
          <a:xfrm>
            <a:off x="71919" y="893852"/>
            <a:ext cx="6462445" cy="596414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Arial" panose="020B0604020202020204" pitchFamily="34" charset="0"/>
              <a:buChar char="•"/>
            </a:pPr>
            <a:r>
              <a:rPr lang="en-GB" sz="2400" dirty="0"/>
              <a:t>Over the entire period, MOA accounted for the highest percentage of at 29%, followed closely by MOH at 28%. </a:t>
            </a:r>
          </a:p>
          <a:p>
            <a:pPr marL="285750" indent="-285750">
              <a:buFont typeface="Arial" panose="020B0604020202020204" pitchFamily="34" charset="0"/>
              <a:buChar char="•"/>
            </a:pPr>
            <a:r>
              <a:rPr lang="en-GB" sz="2400" dirty="0"/>
              <a:t>MWDS was the next highest; their figures would be higher if water resource management were included– the taxonomy used only included water supply and sanitation.</a:t>
            </a:r>
          </a:p>
          <a:p>
            <a:pPr marL="285750" indent="-285750">
              <a:buFont typeface="Arial" panose="020B0604020202020204" pitchFamily="34" charset="0"/>
              <a:buChar char="•"/>
            </a:pPr>
            <a:r>
              <a:rPr lang="en-GB" sz="2400" dirty="0"/>
              <a:t>MOE is significant, particularly for its girls education programme and school feeding programmes.</a:t>
            </a:r>
          </a:p>
          <a:p>
            <a:pPr marL="285750" indent="-285750">
              <a:buFont typeface="Arial" panose="020B0604020202020204" pitchFamily="34" charset="0"/>
              <a:buChar char="•"/>
            </a:pPr>
            <a:r>
              <a:rPr lang="en-GB" sz="2400" dirty="0"/>
              <a:t>MCDSS has seen the largest increase, principally due to the increase in Social Cash Transfers.</a:t>
            </a:r>
          </a:p>
          <a:p>
            <a:pPr marL="285750" indent="-285750">
              <a:buFont typeface="Arial" panose="020B0604020202020204" pitchFamily="34" charset="0"/>
              <a:buChar char="•"/>
            </a:pPr>
            <a:r>
              <a:rPr lang="en-GB" sz="2400" dirty="0"/>
              <a:t>MFL and DMMU are both small compared with other ministries; most of DMMU’s expenditure was associated with the COVID-19 crisis and its impacts.</a:t>
            </a:r>
          </a:p>
        </p:txBody>
      </p:sp>
      <p:graphicFrame>
        <p:nvGraphicFramePr>
          <p:cNvPr id="8" name="Chart 7">
            <a:extLst>
              <a:ext uri="{FF2B5EF4-FFF2-40B4-BE49-F238E27FC236}">
                <a16:creationId xmlns:a16="http://schemas.microsoft.com/office/drawing/2014/main" id="{59488EF6-2BE0-223F-970C-DCA46C2368C1}"/>
              </a:ext>
            </a:extLst>
          </p:cNvPr>
          <p:cNvGraphicFramePr>
            <a:graphicFrameLocks/>
          </p:cNvGraphicFramePr>
          <p:nvPr>
            <p:extLst>
              <p:ext uri="{D42A27DB-BD31-4B8C-83A1-F6EECF244321}">
                <p14:modId xmlns:p14="http://schemas.microsoft.com/office/powerpoint/2010/main" val="2014598145"/>
              </p:ext>
            </p:extLst>
          </p:nvPr>
        </p:nvGraphicFramePr>
        <p:xfrm>
          <a:off x="6267236" y="1150705"/>
          <a:ext cx="5681608" cy="53416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08037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0CD959-362F-6B42-91C0-18E86F3CCB50}"/>
              </a:ext>
            </a:extLst>
          </p:cNvPr>
          <p:cNvSpPr/>
          <p:nvPr/>
        </p:nvSpPr>
        <p:spPr>
          <a:xfrm>
            <a:off x="182880" y="98474"/>
            <a:ext cx="11844997" cy="520504"/>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0" lang="en-GB" sz="4800" b="1" i="0" u="none" strike="noStrike" kern="1200" cap="none" spc="0" normalizeH="0" baseline="0" noProof="0" dirty="0">
                <a:ln>
                  <a:noFill/>
                </a:ln>
                <a:solidFill>
                  <a:schemeClr val="tx1"/>
                </a:solidFill>
                <a:effectLst/>
                <a:uLnTx/>
                <a:uFillTx/>
                <a:latin typeface="Source Sans Pro Black" panose="020B0803030403020204" pitchFamily="34" charset="0"/>
                <a:ea typeface="Source Sans Pro Black" panose="020B0803030403020204" pitchFamily="34" charset="0"/>
                <a:cs typeface="Tahoma" panose="020B0604030504040204" pitchFamily="34" charset="0"/>
              </a:rPr>
              <a:t>Off-budget expenditure</a:t>
            </a:r>
            <a:endParaRPr lang="fr-FR" sz="4800" dirty="0">
              <a:solidFill>
                <a:schemeClr val="tx1"/>
              </a:solidFill>
              <a:latin typeface="Source Sans Pro Black" panose="020B0803030403020204" pitchFamily="34" charset="0"/>
              <a:ea typeface="Source Sans Pro Black" panose="020B0803030403020204" pitchFamily="34" charset="0"/>
            </a:endParaRPr>
          </a:p>
        </p:txBody>
      </p:sp>
      <p:sp>
        <p:nvSpPr>
          <p:cNvPr id="3" name="Rectangle 2">
            <a:extLst>
              <a:ext uri="{FF2B5EF4-FFF2-40B4-BE49-F238E27FC236}">
                <a16:creationId xmlns:a16="http://schemas.microsoft.com/office/drawing/2014/main" id="{AABE3889-0ECA-BA08-246E-A0D7915B4CC1}"/>
              </a:ext>
            </a:extLst>
          </p:cNvPr>
          <p:cNvSpPr/>
          <p:nvPr/>
        </p:nvSpPr>
        <p:spPr>
          <a:xfrm>
            <a:off x="145366" y="1304818"/>
            <a:ext cx="11863754" cy="162331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Off-budget represents less than a fifth of on-budget nutrition-related expenditure.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Overall, off-budget expenditure has grown at 16% CAGR in real terms over the entire review period. Notable peak in 2020 related to COVID-19 crisis and its impacts.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Off-budget expenditure has a higher share of nutrition-specific expenditure at 18% (compared with 9% of on-budget expenditure).</a:t>
            </a:r>
          </a:p>
        </p:txBody>
      </p:sp>
      <p:sp>
        <p:nvSpPr>
          <p:cNvPr id="6" name="Rectangle 5">
            <a:extLst>
              <a:ext uri="{FF2B5EF4-FFF2-40B4-BE49-F238E27FC236}">
                <a16:creationId xmlns:a16="http://schemas.microsoft.com/office/drawing/2014/main" id="{FF678380-0732-2919-59F6-5B0037234F8C}"/>
              </a:ext>
            </a:extLst>
          </p:cNvPr>
          <p:cNvSpPr/>
          <p:nvPr/>
        </p:nvSpPr>
        <p:spPr>
          <a:xfrm>
            <a:off x="182879" y="3429000"/>
            <a:ext cx="11863753" cy="3429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graphicFrame>
        <p:nvGraphicFramePr>
          <p:cNvPr id="10" name="Chart 9">
            <a:extLst>
              <a:ext uri="{FF2B5EF4-FFF2-40B4-BE49-F238E27FC236}">
                <a16:creationId xmlns:a16="http://schemas.microsoft.com/office/drawing/2014/main" id="{3BDBDE8A-25DE-E0B0-0550-9CA9EACE4ACA}"/>
              </a:ext>
            </a:extLst>
          </p:cNvPr>
          <p:cNvGraphicFramePr>
            <a:graphicFrameLocks/>
          </p:cNvGraphicFramePr>
          <p:nvPr>
            <p:extLst>
              <p:ext uri="{D42A27DB-BD31-4B8C-83A1-F6EECF244321}">
                <p14:modId xmlns:p14="http://schemas.microsoft.com/office/powerpoint/2010/main" val="2336688462"/>
              </p:ext>
            </p:extLst>
          </p:nvPr>
        </p:nvGraphicFramePr>
        <p:xfrm>
          <a:off x="182879" y="3339102"/>
          <a:ext cx="11826242" cy="33069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60373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0CD959-362F-6B42-91C0-18E86F3CCB50}"/>
              </a:ext>
            </a:extLst>
          </p:cNvPr>
          <p:cNvSpPr/>
          <p:nvPr/>
        </p:nvSpPr>
        <p:spPr>
          <a:xfrm>
            <a:off x="0" y="0"/>
            <a:ext cx="12192000" cy="731519"/>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0" lang="en-GB" sz="4400" b="1" i="0" u="none" strike="noStrike" kern="1200" cap="none" spc="0" normalizeH="0" baseline="0" noProof="0" dirty="0">
                <a:ln>
                  <a:noFill/>
                </a:ln>
                <a:solidFill>
                  <a:schemeClr val="tx1"/>
                </a:solidFill>
                <a:effectLst/>
                <a:uLnTx/>
                <a:uFillTx/>
                <a:latin typeface="Tahoma" panose="020B0604030504040204" pitchFamily="34" charset="0"/>
                <a:ea typeface="Tahoma" panose="020B0604030504040204" pitchFamily="34" charset="0"/>
                <a:cs typeface="Tahoma" panose="020B0604030504040204" pitchFamily="34" charset="0"/>
              </a:rPr>
              <a:t>Off-budget expenditure</a:t>
            </a:r>
            <a:endParaRPr lang="fr-FR" sz="4400" dirty="0">
              <a:solidFill>
                <a:schemeClr val="tx1"/>
              </a:solidFill>
            </a:endParaRPr>
          </a:p>
        </p:txBody>
      </p:sp>
      <p:sp>
        <p:nvSpPr>
          <p:cNvPr id="3" name="Rectangle 2">
            <a:extLst>
              <a:ext uri="{FF2B5EF4-FFF2-40B4-BE49-F238E27FC236}">
                <a16:creationId xmlns:a16="http://schemas.microsoft.com/office/drawing/2014/main" id="{AABE3889-0ECA-BA08-246E-A0D7915B4CC1}"/>
              </a:ext>
            </a:extLst>
          </p:cNvPr>
          <p:cNvSpPr/>
          <p:nvPr/>
        </p:nvSpPr>
        <p:spPr>
          <a:xfrm>
            <a:off x="164123" y="731519"/>
            <a:ext cx="11844997" cy="298772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Off-budget represents less than a fifth of on-budget nutrition-related expenditure.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Overall, off-budget expenditure has grown at 16% CAGR in real terms over the entire review period. Notable peak in 2020 related to COVID-19 crisis and its impacts.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Off-budget expenditure has a higher share of nutrition-specific expenditure at 18% (compared with 9% of on-budget expenditure).</a:t>
            </a:r>
          </a:p>
        </p:txBody>
      </p:sp>
      <p:sp>
        <p:nvSpPr>
          <p:cNvPr id="6" name="Rectangle 5">
            <a:extLst>
              <a:ext uri="{FF2B5EF4-FFF2-40B4-BE49-F238E27FC236}">
                <a16:creationId xmlns:a16="http://schemas.microsoft.com/office/drawing/2014/main" id="{FF678380-0732-2919-59F6-5B0037234F8C}"/>
              </a:ext>
            </a:extLst>
          </p:cNvPr>
          <p:cNvSpPr/>
          <p:nvPr/>
        </p:nvSpPr>
        <p:spPr>
          <a:xfrm>
            <a:off x="182880" y="3429000"/>
            <a:ext cx="11826240" cy="3429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graphicFrame>
        <p:nvGraphicFramePr>
          <p:cNvPr id="10" name="Chart 9">
            <a:extLst>
              <a:ext uri="{FF2B5EF4-FFF2-40B4-BE49-F238E27FC236}">
                <a16:creationId xmlns:a16="http://schemas.microsoft.com/office/drawing/2014/main" id="{3BDBDE8A-25DE-E0B0-0550-9CA9EACE4ACA}"/>
              </a:ext>
            </a:extLst>
          </p:cNvPr>
          <p:cNvGraphicFramePr>
            <a:graphicFrameLocks/>
          </p:cNvGraphicFramePr>
          <p:nvPr>
            <p:extLst>
              <p:ext uri="{D42A27DB-BD31-4B8C-83A1-F6EECF244321}">
                <p14:modId xmlns:p14="http://schemas.microsoft.com/office/powerpoint/2010/main" val="312514509"/>
              </p:ext>
            </p:extLst>
          </p:nvPr>
        </p:nvGraphicFramePr>
        <p:xfrm>
          <a:off x="182880" y="3798277"/>
          <a:ext cx="11826239" cy="28477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717574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60CD959-362F-6B42-91C0-18E86F3CCB50}"/>
              </a:ext>
            </a:extLst>
          </p:cNvPr>
          <p:cNvSpPr/>
          <p:nvPr/>
        </p:nvSpPr>
        <p:spPr>
          <a:xfrm>
            <a:off x="182880" y="98474"/>
            <a:ext cx="11844997" cy="52050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kumimoji="0" lang="en-GB" sz="3200" b="1" i="0" u="none" strike="noStrike" kern="1200" cap="none" spc="0" normalizeH="0" baseline="0" noProof="0" dirty="0">
                <a:ln>
                  <a:noFill/>
                </a:ln>
                <a:solidFill>
                  <a:srgbClr val="4472C4">
                    <a:lumMod val="50000"/>
                  </a:srgbClr>
                </a:solidFill>
                <a:effectLst/>
                <a:uLnTx/>
                <a:uFillTx/>
                <a:latin typeface="Tahoma" panose="020B0604030504040204" pitchFamily="34" charset="0"/>
                <a:ea typeface="Tahoma" panose="020B0604030504040204" pitchFamily="34" charset="0"/>
                <a:cs typeface="Tahoma" panose="020B0604030504040204" pitchFamily="34" charset="0"/>
              </a:rPr>
              <a:t>Off-budget expenditure</a:t>
            </a:r>
            <a:endParaRPr lang="fr-FR" dirty="0"/>
          </a:p>
        </p:txBody>
      </p:sp>
      <p:sp>
        <p:nvSpPr>
          <p:cNvPr id="7" name="Rectangle 6">
            <a:extLst>
              <a:ext uri="{FF2B5EF4-FFF2-40B4-BE49-F238E27FC236}">
                <a16:creationId xmlns:a16="http://schemas.microsoft.com/office/drawing/2014/main" id="{BC7CE1F3-329A-EC07-91A0-A5B0C3AABFAD}"/>
              </a:ext>
            </a:extLst>
          </p:cNvPr>
          <p:cNvSpPr/>
          <p:nvPr/>
        </p:nvSpPr>
        <p:spPr>
          <a:xfrm>
            <a:off x="182880" y="1537962"/>
            <a:ext cx="4851458" cy="214532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Arial" panose="020B0604020202020204" pitchFamily="34" charset="0"/>
              <a:buChar char="•"/>
            </a:pPr>
            <a:r>
              <a:rPr lang="en-US" sz="2800" dirty="0"/>
              <a:t>Off-budget sectoral break-down is quite different: health accounts for the largest proportion of expenditure (40%), while agriculture has a relatively small proportion (5%).</a:t>
            </a:r>
          </a:p>
        </p:txBody>
      </p:sp>
      <p:graphicFrame>
        <p:nvGraphicFramePr>
          <p:cNvPr id="4" name="Chart 3">
            <a:extLst>
              <a:ext uri="{FF2B5EF4-FFF2-40B4-BE49-F238E27FC236}">
                <a16:creationId xmlns:a16="http://schemas.microsoft.com/office/drawing/2014/main" id="{F48A2C80-0BD1-8D49-092F-D734F712124B}"/>
              </a:ext>
            </a:extLst>
          </p:cNvPr>
          <p:cNvGraphicFramePr/>
          <p:nvPr>
            <p:extLst>
              <p:ext uri="{D42A27DB-BD31-4B8C-83A1-F6EECF244321}">
                <p14:modId xmlns:p14="http://schemas.microsoft.com/office/powerpoint/2010/main" val="3963227055"/>
              </p:ext>
            </p:extLst>
          </p:nvPr>
        </p:nvGraphicFramePr>
        <p:xfrm>
          <a:off x="4880225" y="618977"/>
          <a:ext cx="7128894" cy="53503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695171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DD373-D1C7-C1D4-9065-34A88E6BAFB0}"/>
              </a:ext>
            </a:extLst>
          </p:cNvPr>
          <p:cNvSpPr>
            <a:spLocks noGrp="1"/>
          </p:cNvSpPr>
          <p:nvPr>
            <p:ph type="title"/>
          </p:nvPr>
        </p:nvSpPr>
        <p:spPr>
          <a:xfrm>
            <a:off x="838200" y="365126"/>
            <a:ext cx="10515600" cy="713662"/>
          </a:xfrm>
          <a:solidFill>
            <a:schemeClr val="accent1">
              <a:lumMod val="20000"/>
              <a:lumOff val="80000"/>
            </a:schemeClr>
          </a:solidFill>
        </p:spPr>
        <p:txBody>
          <a:bodyPr>
            <a:noAutofit/>
          </a:bodyPr>
          <a:lstStyle/>
          <a:p>
            <a:r>
              <a:rPr kumimoji="0" lang="en-GB" sz="4800" b="1"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rPr>
              <a:t>Revenue source</a:t>
            </a:r>
            <a:endParaRPr lang="fr-FR" sz="4800" dirty="0"/>
          </a:p>
        </p:txBody>
      </p:sp>
      <p:sp>
        <p:nvSpPr>
          <p:cNvPr id="3" name="Content Placeholder 2">
            <a:extLst>
              <a:ext uri="{FF2B5EF4-FFF2-40B4-BE49-F238E27FC236}">
                <a16:creationId xmlns:a16="http://schemas.microsoft.com/office/drawing/2014/main" id="{C7B14EFA-4085-4A58-29CB-EDBF1A9CDF7D}"/>
              </a:ext>
            </a:extLst>
          </p:cNvPr>
          <p:cNvSpPr>
            <a:spLocks noGrp="1"/>
          </p:cNvSpPr>
          <p:nvPr>
            <p:ph sz="half" idx="1"/>
          </p:nvPr>
        </p:nvSpPr>
        <p:spPr>
          <a:xfrm>
            <a:off x="232024" y="1703922"/>
            <a:ext cx="3702978" cy="4351338"/>
          </a:xfrm>
        </p:spPr>
        <p:txBody>
          <a:bodyPr/>
          <a:lstStyle/>
          <a:p>
            <a:r>
              <a:rPr lang="en-GB" sz="2800" dirty="0"/>
              <a:t>GRZ accounts for the majority of nutrition-relevant expenditure, at around 78% over the review period.  CPs account for the remainder at around 22% on average.</a:t>
            </a:r>
          </a:p>
          <a:p>
            <a:endParaRPr lang="fr-FR" dirty="0"/>
          </a:p>
        </p:txBody>
      </p:sp>
      <p:graphicFrame>
        <p:nvGraphicFramePr>
          <p:cNvPr id="5" name="Content Placeholder 4">
            <a:extLst>
              <a:ext uri="{FF2B5EF4-FFF2-40B4-BE49-F238E27FC236}">
                <a16:creationId xmlns:a16="http://schemas.microsoft.com/office/drawing/2014/main" id="{CA65770C-F09C-A26E-01BE-F3EDBEDF9C6B}"/>
              </a:ext>
            </a:extLst>
          </p:cNvPr>
          <p:cNvGraphicFramePr>
            <a:graphicFrameLocks noGrp="1"/>
          </p:cNvGraphicFramePr>
          <p:nvPr>
            <p:ph sz="half" idx="2"/>
            <p:extLst>
              <p:ext uri="{D42A27DB-BD31-4B8C-83A1-F6EECF244321}">
                <p14:modId xmlns:p14="http://schemas.microsoft.com/office/powerpoint/2010/main" val="360292124"/>
              </p:ext>
            </p:extLst>
          </p:nvPr>
        </p:nvGraphicFramePr>
        <p:xfrm>
          <a:off x="4161034" y="1284270"/>
          <a:ext cx="7192767" cy="52086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3822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24B381D-86AC-EF76-9FA6-E23B90DE2185}"/>
              </a:ext>
            </a:extLst>
          </p:cNvPr>
          <p:cNvSpPr/>
          <p:nvPr/>
        </p:nvSpPr>
        <p:spPr>
          <a:xfrm>
            <a:off x="154112" y="53319"/>
            <a:ext cx="11671443" cy="759655"/>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0" lang="en-GB" sz="3200" b="1" i="0" u="none" strike="noStrike" kern="1200" cap="none" spc="0" normalizeH="0" baseline="0" noProof="0" dirty="0">
                <a:ln>
                  <a:noFill/>
                </a:ln>
                <a:solidFill>
                  <a:schemeClr val="tx1"/>
                </a:solidFill>
                <a:effectLst/>
                <a:uLnTx/>
                <a:uFillTx/>
                <a:latin typeface="Tahoma" panose="020B0604030504040204" pitchFamily="34" charset="0"/>
                <a:ea typeface="Tahoma" panose="020B0604030504040204" pitchFamily="34" charset="0"/>
                <a:cs typeface="Tahoma" panose="020B0604030504040204" pitchFamily="34" charset="0"/>
              </a:rPr>
              <a:t>CP expenditure: on- and off-budget</a:t>
            </a:r>
            <a:endParaRPr lang="fr-FR" dirty="0">
              <a:solidFill>
                <a:schemeClr val="tx1"/>
              </a:solidFill>
            </a:endParaRPr>
          </a:p>
        </p:txBody>
      </p:sp>
      <p:sp>
        <p:nvSpPr>
          <p:cNvPr id="3" name="Rectangle 2">
            <a:extLst>
              <a:ext uri="{FF2B5EF4-FFF2-40B4-BE49-F238E27FC236}">
                <a16:creationId xmlns:a16="http://schemas.microsoft.com/office/drawing/2014/main" id="{219525AD-D6BB-495D-7323-46A568D69721}"/>
              </a:ext>
            </a:extLst>
          </p:cNvPr>
          <p:cNvSpPr/>
          <p:nvPr/>
        </p:nvSpPr>
        <p:spPr>
          <a:xfrm>
            <a:off x="0" y="759655"/>
            <a:ext cx="12192000" cy="483928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grpSp>
        <p:nvGrpSpPr>
          <p:cNvPr id="4" name="Group 3">
            <a:extLst>
              <a:ext uri="{FF2B5EF4-FFF2-40B4-BE49-F238E27FC236}">
                <a16:creationId xmlns:a16="http://schemas.microsoft.com/office/drawing/2014/main" id="{F26655F1-B638-7FFC-9DD1-E662B4246FB3}"/>
              </a:ext>
            </a:extLst>
          </p:cNvPr>
          <p:cNvGrpSpPr/>
          <p:nvPr/>
        </p:nvGrpSpPr>
        <p:grpSpPr>
          <a:xfrm>
            <a:off x="544530" y="812974"/>
            <a:ext cx="11281025" cy="4785968"/>
            <a:chOff x="0" y="0"/>
            <a:chExt cx="6157383" cy="2167890"/>
          </a:xfrm>
        </p:grpSpPr>
        <p:graphicFrame>
          <p:nvGraphicFramePr>
            <p:cNvPr id="5" name="Chart 4">
              <a:extLst>
                <a:ext uri="{FF2B5EF4-FFF2-40B4-BE49-F238E27FC236}">
                  <a16:creationId xmlns:a16="http://schemas.microsoft.com/office/drawing/2014/main" id="{9F88538F-BD6A-822F-BBD1-E44E512624F1}"/>
                </a:ext>
              </a:extLst>
            </p:cNvPr>
            <p:cNvGraphicFramePr/>
            <p:nvPr>
              <p:extLst>
                <p:ext uri="{D42A27DB-BD31-4B8C-83A1-F6EECF244321}">
                  <p14:modId xmlns:p14="http://schemas.microsoft.com/office/powerpoint/2010/main" val="100072471"/>
                </p:ext>
              </p:extLst>
            </p:nvPr>
          </p:nvGraphicFramePr>
          <p:xfrm>
            <a:off x="2988733" y="0"/>
            <a:ext cx="3168650" cy="216344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F7EB4EF9-19F8-EDCF-9A16-F01A1E550CEC}"/>
                </a:ext>
              </a:extLst>
            </p:cNvPr>
            <p:cNvGraphicFramePr/>
            <p:nvPr>
              <p:extLst>
                <p:ext uri="{D42A27DB-BD31-4B8C-83A1-F6EECF244321}">
                  <p14:modId xmlns:p14="http://schemas.microsoft.com/office/powerpoint/2010/main" val="2419105738"/>
                </p:ext>
              </p:extLst>
            </p:nvPr>
          </p:nvGraphicFramePr>
          <p:xfrm>
            <a:off x="0" y="0"/>
            <a:ext cx="2978150" cy="2167890"/>
          </p:xfrm>
          <a:graphic>
            <a:graphicData uri="http://schemas.openxmlformats.org/drawingml/2006/chart">
              <c:chart xmlns:c="http://schemas.openxmlformats.org/drawingml/2006/chart" xmlns:r="http://schemas.openxmlformats.org/officeDocument/2006/relationships" r:id="rId3"/>
            </a:graphicData>
          </a:graphic>
        </p:graphicFrame>
      </p:grpSp>
      <p:sp>
        <p:nvSpPr>
          <p:cNvPr id="7" name="Rectangle 6">
            <a:extLst>
              <a:ext uri="{FF2B5EF4-FFF2-40B4-BE49-F238E27FC236}">
                <a16:creationId xmlns:a16="http://schemas.microsoft.com/office/drawing/2014/main" id="{9A4E48BF-1C0F-B4E7-6441-034C666BB5F8}"/>
              </a:ext>
            </a:extLst>
          </p:cNvPr>
          <p:cNvSpPr/>
          <p:nvPr/>
        </p:nvSpPr>
        <p:spPr>
          <a:xfrm>
            <a:off x="0" y="5598942"/>
            <a:ext cx="12192000" cy="125905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0" i="0" u="none" strike="noStrike" kern="1200" cap="none" spc="0" normalizeH="0" baseline="0" noProof="0" dirty="0">
                <a:ln>
                  <a:noFill/>
                </a:ln>
                <a:solidFill>
                  <a:srgbClr val="4472C4">
                    <a:lumMod val="50000"/>
                  </a:srgbClr>
                </a:solidFill>
                <a:effectLst/>
                <a:uLnTx/>
                <a:uFillTx/>
                <a:latin typeface="Calibri"/>
                <a:ea typeface="+mn-ea"/>
                <a:cs typeface="+mn-cs"/>
              </a:rPr>
              <a:t>Over 70% of CP funding is off-budget; this rises to over 90% if nutrition-specific expenditure only is considered.</a:t>
            </a:r>
          </a:p>
        </p:txBody>
      </p:sp>
    </p:spTree>
    <p:extLst>
      <p:ext uri="{BB962C8B-B14F-4D97-AF65-F5344CB8AC3E}">
        <p14:creationId xmlns:p14="http://schemas.microsoft.com/office/powerpoint/2010/main" val="4110102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20D45-457C-84AD-30E4-1218F576FAF8}"/>
              </a:ext>
            </a:extLst>
          </p:cNvPr>
          <p:cNvSpPr>
            <a:spLocks noGrp="1"/>
          </p:cNvSpPr>
          <p:nvPr>
            <p:ph type="title"/>
          </p:nvPr>
        </p:nvSpPr>
        <p:spPr>
          <a:xfrm>
            <a:off x="1083686" y="2434975"/>
            <a:ext cx="10618579" cy="1500028"/>
          </a:xfrm>
          <a:solidFill>
            <a:schemeClr val="accent1">
              <a:lumMod val="20000"/>
              <a:lumOff val="80000"/>
            </a:schemeClr>
          </a:solidFill>
        </p:spPr>
        <p:txBody>
          <a:bodyPr>
            <a:normAutofit/>
          </a:bodyPr>
          <a:lstStyle/>
          <a:p>
            <a:r>
              <a:rPr lang="en-US" sz="9600" b="1" dirty="0">
                <a:latin typeface="Segoe UI Black" panose="020B0A02040204020203" pitchFamily="34" charset="0"/>
                <a:ea typeface="Segoe UI Black" panose="020B0A02040204020203" pitchFamily="34" charset="0"/>
              </a:rPr>
              <a:t>Definitions</a:t>
            </a:r>
            <a:endParaRPr lang="fr-FR" sz="9600" b="1" dirty="0">
              <a:latin typeface="Segoe UI Black" panose="020B0A02040204020203" pitchFamily="34" charset="0"/>
              <a:ea typeface="Segoe UI Black" panose="020B0A02040204020203" pitchFamily="34" charset="0"/>
            </a:endParaRPr>
          </a:p>
        </p:txBody>
      </p:sp>
    </p:spTree>
    <p:extLst>
      <p:ext uri="{BB962C8B-B14F-4D97-AF65-F5344CB8AC3E}">
        <p14:creationId xmlns:p14="http://schemas.microsoft.com/office/powerpoint/2010/main" val="17291056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3B6FC-5FD4-05AF-C471-43970D3CCD3F}"/>
              </a:ext>
            </a:extLst>
          </p:cNvPr>
          <p:cNvSpPr>
            <a:spLocks noGrp="1"/>
          </p:cNvSpPr>
          <p:nvPr>
            <p:ph type="title"/>
          </p:nvPr>
        </p:nvSpPr>
        <p:spPr>
          <a:xfrm>
            <a:off x="143839" y="0"/>
            <a:ext cx="12009710" cy="1099336"/>
          </a:xfrm>
          <a:solidFill>
            <a:schemeClr val="accent1">
              <a:lumMod val="20000"/>
              <a:lumOff val="80000"/>
            </a:schemeClr>
          </a:solidFill>
        </p:spPr>
        <p:txBody>
          <a:bodyPr>
            <a:noAutofit/>
          </a:bodyPr>
          <a:lstStyle/>
          <a:p>
            <a:r>
              <a:rPr kumimoji="0" lang="en-GB" sz="3600" b="1" i="0" u="none" strike="noStrike" kern="1200" cap="none" spc="0" normalizeH="0" baseline="0" noProof="0" dirty="0">
                <a:ln>
                  <a:noFill/>
                </a:ln>
                <a:effectLst/>
                <a:uLnTx/>
                <a:uFillTx/>
                <a:latin typeface="Source Sans Pro Black" panose="020B0803030403020204" pitchFamily="34" charset="0"/>
                <a:ea typeface="Source Sans Pro Black" panose="020B0803030403020204" pitchFamily="34" charset="0"/>
                <a:cs typeface="Tahoma" panose="020B0604030504040204" pitchFamily="34" charset="0"/>
              </a:rPr>
              <a:t>Adequacy of funding: difficulties with international comparison</a:t>
            </a:r>
            <a:endParaRPr lang="fr-FR" sz="3600" dirty="0">
              <a:latin typeface="Source Sans Pro Black" panose="020B0803030403020204" pitchFamily="34" charset="0"/>
              <a:ea typeface="Source Sans Pro Black" panose="020B0803030403020204" pitchFamily="34" charset="0"/>
            </a:endParaRPr>
          </a:p>
        </p:txBody>
      </p:sp>
      <p:sp>
        <p:nvSpPr>
          <p:cNvPr id="3" name="Content Placeholder 2">
            <a:extLst>
              <a:ext uri="{FF2B5EF4-FFF2-40B4-BE49-F238E27FC236}">
                <a16:creationId xmlns:a16="http://schemas.microsoft.com/office/drawing/2014/main" id="{D888DA7C-7CB3-9170-CD21-B757F129EB21}"/>
              </a:ext>
            </a:extLst>
          </p:cNvPr>
          <p:cNvSpPr>
            <a:spLocks noGrp="1"/>
          </p:cNvSpPr>
          <p:nvPr>
            <p:ph sz="half" idx="1"/>
          </p:nvPr>
        </p:nvSpPr>
        <p:spPr>
          <a:xfrm>
            <a:off x="143839" y="1825625"/>
            <a:ext cx="3883632" cy="4351338"/>
          </a:xfrm>
        </p:spPr>
        <p:txBody>
          <a:bodyPr>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Cross-country comparison is difficult due to different methodologies and different definitions of nutrition expenditure.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The graph shows expenditure per capita in USD under different assumptions.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Given the lack of consensus on methodology, extreme caution should be exercised when making comparisons.</a:t>
            </a:r>
          </a:p>
          <a:p>
            <a:endParaRPr lang="fr-FR" dirty="0"/>
          </a:p>
        </p:txBody>
      </p:sp>
      <p:pic>
        <p:nvPicPr>
          <p:cNvPr id="8" name="Content Placeholder 7">
            <a:extLst>
              <a:ext uri="{FF2B5EF4-FFF2-40B4-BE49-F238E27FC236}">
                <a16:creationId xmlns:a16="http://schemas.microsoft.com/office/drawing/2014/main" id="{1B399D48-13AC-8690-838B-722704660CA3}"/>
              </a:ext>
            </a:extLst>
          </p:cNvPr>
          <p:cNvPicPr>
            <a:picLocks noGrp="1" noChangeAspect="1"/>
          </p:cNvPicPr>
          <p:nvPr>
            <p:ph sz="half" idx="2"/>
          </p:nvPr>
        </p:nvPicPr>
        <p:blipFill>
          <a:blip r:embed="rId2"/>
          <a:stretch>
            <a:fillRect/>
          </a:stretch>
        </p:blipFill>
        <p:spPr>
          <a:xfrm>
            <a:off x="4015808" y="1099336"/>
            <a:ext cx="8137740" cy="4977908"/>
          </a:xfrm>
          <a:prstGeom prst="rect">
            <a:avLst/>
          </a:prstGeom>
        </p:spPr>
      </p:pic>
    </p:spTree>
    <p:extLst>
      <p:ext uri="{BB962C8B-B14F-4D97-AF65-F5344CB8AC3E}">
        <p14:creationId xmlns:p14="http://schemas.microsoft.com/office/powerpoint/2010/main" val="9406698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48CCD-FEF4-CF36-546F-B4EFA1065791}"/>
              </a:ext>
            </a:extLst>
          </p:cNvPr>
          <p:cNvSpPr>
            <a:spLocks noGrp="1"/>
          </p:cNvSpPr>
          <p:nvPr>
            <p:ph type="title"/>
          </p:nvPr>
        </p:nvSpPr>
        <p:spPr>
          <a:xfrm>
            <a:off x="339047" y="253015"/>
            <a:ext cx="11712540" cy="776986"/>
          </a:xfrm>
          <a:solidFill>
            <a:schemeClr val="accent1">
              <a:lumMod val="20000"/>
              <a:lumOff val="80000"/>
            </a:schemeClr>
          </a:solidFill>
        </p:spPr>
        <p:txBody>
          <a:bodyPr/>
          <a:lstStyle/>
          <a:p>
            <a:r>
              <a:rPr kumimoji="0" lang="en-GB" sz="3200" b="1"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rPr>
              <a:t>Adequacy of funding: Zambia’s commitments</a:t>
            </a:r>
            <a:endParaRPr lang="fr-FR" dirty="0"/>
          </a:p>
        </p:txBody>
      </p:sp>
      <p:sp>
        <p:nvSpPr>
          <p:cNvPr id="3" name="Content Placeholder 2">
            <a:extLst>
              <a:ext uri="{FF2B5EF4-FFF2-40B4-BE49-F238E27FC236}">
                <a16:creationId xmlns:a16="http://schemas.microsoft.com/office/drawing/2014/main" id="{E9963DC4-15FB-AEEA-245C-273B9C715C8C}"/>
              </a:ext>
            </a:extLst>
          </p:cNvPr>
          <p:cNvSpPr>
            <a:spLocks noGrp="1"/>
          </p:cNvSpPr>
          <p:nvPr>
            <p:ph sz="half" idx="1"/>
          </p:nvPr>
        </p:nvSpPr>
        <p:spPr>
          <a:xfrm>
            <a:off x="339047" y="1284270"/>
            <a:ext cx="3739793" cy="4892693"/>
          </a:xfrm>
        </p:spPr>
        <p:txBody>
          <a:bodyPr>
            <a:normAutofit fontScale="925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4472C4">
                    <a:lumMod val="50000"/>
                  </a:srgbClr>
                </a:solidFill>
                <a:effectLst/>
                <a:uLnTx/>
                <a:uFillTx/>
                <a:latin typeface="Calibri"/>
                <a:ea typeface="Calibri" panose="020F0502020204030204" pitchFamily="34" charset="0"/>
                <a:cs typeface="Times New Roman" panose="02020603050405020304" pitchFamily="18" charset="0"/>
              </a:rPr>
              <a:t>At 2013’s Nutrition for Growth Summit, the GRZ made four broad commitments towards nutrition, one of which was ‘to spend an estimated US$30 per child under the age of 5 on nutrition per annum…’.</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rgbClr val="4472C4">
                    <a:lumMod val="50000"/>
                  </a:srgbClr>
                </a:solidFill>
                <a:effectLst/>
                <a:uLnTx/>
                <a:uFillTx/>
                <a:latin typeface="Calibri"/>
                <a:ea typeface="Calibri" panose="020F0502020204030204" pitchFamily="34" charset="0"/>
                <a:cs typeface="Times New Roman" panose="02020603050405020304" pitchFamily="18" charset="0"/>
              </a:rPr>
              <a:t>Considering nutrition-specific expenditure (minus items clearly aimed at those above 5), the value of on-budget expenditure per child under 5 is consistently lower than 5 USD, and remains under 9 USD if off-budget expenditure is included.</a:t>
            </a:r>
            <a:endParaRPr lang="fr-FR" dirty="0"/>
          </a:p>
        </p:txBody>
      </p:sp>
      <p:pic>
        <p:nvPicPr>
          <p:cNvPr id="9" name="Content Placeholder 8">
            <a:extLst>
              <a:ext uri="{FF2B5EF4-FFF2-40B4-BE49-F238E27FC236}">
                <a16:creationId xmlns:a16="http://schemas.microsoft.com/office/drawing/2014/main" id="{0634E03F-6B2A-2C7E-FF3E-A60EA3A8E08D}"/>
              </a:ext>
            </a:extLst>
          </p:cNvPr>
          <p:cNvPicPr>
            <a:picLocks noGrp="1" noChangeAspect="1"/>
          </p:cNvPicPr>
          <p:nvPr>
            <p:ph sz="half" idx="2"/>
          </p:nvPr>
        </p:nvPicPr>
        <p:blipFill>
          <a:blip r:embed="rId2"/>
          <a:stretch>
            <a:fillRect/>
          </a:stretch>
        </p:blipFill>
        <p:spPr>
          <a:xfrm>
            <a:off x="4561726" y="1030000"/>
            <a:ext cx="7407667" cy="5574986"/>
          </a:xfrm>
          <a:prstGeom prst="rect">
            <a:avLst/>
          </a:prstGeom>
        </p:spPr>
      </p:pic>
      <p:sp>
        <p:nvSpPr>
          <p:cNvPr id="10" name="Rectangle 9">
            <a:extLst>
              <a:ext uri="{FF2B5EF4-FFF2-40B4-BE49-F238E27FC236}">
                <a16:creationId xmlns:a16="http://schemas.microsoft.com/office/drawing/2014/main" id="{D1655688-FFD7-C909-6F3B-222BAD5C7254}"/>
              </a:ext>
            </a:extLst>
          </p:cNvPr>
          <p:cNvSpPr/>
          <p:nvPr/>
        </p:nvSpPr>
        <p:spPr>
          <a:xfrm>
            <a:off x="8004516" y="2293035"/>
            <a:ext cx="3349283" cy="25321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b="1" dirty="0">
              <a:solidFill>
                <a:schemeClr val="accent2"/>
              </a:solidFill>
            </a:endParaRPr>
          </a:p>
        </p:txBody>
      </p:sp>
      <p:pic>
        <p:nvPicPr>
          <p:cNvPr id="14" name="Picture 13">
            <a:extLst>
              <a:ext uri="{FF2B5EF4-FFF2-40B4-BE49-F238E27FC236}">
                <a16:creationId xmlns:a16="http://schemas.microsoft.com/office/drawing/2014/main" id="{3349DCAC-2C73-F345-C42C-2FBF565F1D2B}"/>
              </a:ext>
            </a:extLst>
          </p:cNvPr>
          <p:cNvPicPr>
            <a:picLocks noChangeAspect="1"/>
          </p:cNvPicPr>
          <p:nvPr/>
        </p:nvPicPr>
        <p:blipFill>
          <a:blip r:embed="rId3"/>
          <a:stretch>
            <a:fillRect/>
          </a:stretch>
        </p:blipFill>
        <p:spPr>
          <a:xfrm>
            <a:off x="6427057" y="2293035"/>
            <a:ext cx="4513651" cy="355135"/>
          </a:xfrm>
          <a:prstGeom prst="rect">
            <a:avLst/>
          </a:prstGeom>
        </p:spPr>
      </p:pic>
    </p:spTree>
    <p:extLst>
      <p:ext uri="{BB962C8B-B14F-4D97-AF65-F5344CB8AC3E}">
        <p14:creationId xmlns:p14="http://schemas.microsoft.com/office/powerpoint/2010/main" val="34494890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A2E324-20D9-82ED-0D47-4A1A041FCB0F}"/>
              </a:ext>
            </a:extLst>
          </p:cNvPr>
          <p:cNvSpPr/>
          <p:nvPr/>
        </p:nvSpPr>
        <p:spPr>
          <a:xfrm>
            <a:off x="0" y="0"/>
            <a:ext cx="12192000" cy="984738"/>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0" lang="en-GB" sz="3600" b="1" i="0" u="none" strike="noStrike" kern="1200" cap="none" spc="0" normalizeH="0" baseline="0" noProof="0" dirty="0">
                <a:ln>
                  <a:noFill/>
                </a:ln>
                <a:solidFill>
                  <a:schemeClr val="tx1"/>
                </a:solidFill>
                <a:effectLst/>
                <a:uLnTx/>
                <a:uFillTx/>
                <a:latin typeface="Source Sans Pro Black" panose="020B0803030403020204" pitchFamily="34" charset="0"/>
                <a:ea typeface="Source Sans Pro Black" panose="020B0803030403020204" pitchFamily="34" charset="0"/>
                <a:cs typeface="Tahoma" panose="020B0604030504040204" pitchFamily="34" charset="0"/>
              </a:rPr>
              <a:t>Nutrition-relevant expenditure, major line items/projects 2021</a:t>
            </a:r>
            <a:endParaRPr lang="fr-FR" sz="3600" dirty="0">
              <a:solidFill>
                <a:schemeClr val="tx1"/>
              </a:solidFill>
              <a:latin typeface="Source Sans Pro Black" panose="020B0803030403020204" pitchFamily="34" charset="0"/>
              <a:ea typeface="Source Sans Pro Black" panose="020B0803030403020204" pitchFamily="34" charset="0"/>
            </a:endParaRPr>
          </a:p>
        </p:txBody>
      </p:sp>
      <p:sp>
        <p:nvSpPr>
          <p:cNvPr id="3" name="Rectangle 2">
            <a:extLst>
              <a:ext uri="{FF2B5EF4-FFF2-40B4-BE49-F238E27FC236}">
                <a16:creationId xmlns:a16="http://schemas.microsoft.com/office/drawing/2014/main" id="{1BDB89FB-C435-4DCF-CB4C-648B4E198AD8}"/>
              </a:ext>
            </a:extLst>
          </p:cNvPr>
          <p:cNvSpPr/>
          <p:nvPr/>
        </p:nvSpPr>
        <p:spPr>
          <a:xfrm>
            <a:off x="421241" y="998806"/>
            <a:ext cx="4931596" cy="58591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solidFill>
                  <a:srgbClr val="4472C4">
                    <a:lumMod val="50000"/>
                  </a:srgbClr>
                </a:solidFill>
                <a:effectLst/>
                <a:uLnTx/>
                <a:uFillTx/>
                <a:latin typeface="Calibri"/>
                <a:ea typeface="+mn-ea"/>
                <a:cs typeface="+mn-cs"/>
              </a:rPr>
              <a:t>Thousands of budget lines were analysed, but just six interventions accounted for 90% of on-budget nutrition expenditure in 2021.</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solidFill>
                  <a:srgbClr val="4472C4">
                    <a:lumMod val="50000"/>
                  </a:srgbClr>
                </a:solidFill>
                <a:effectLst/>
                <a:uLnTx/>
                <a:uFillTx/>
                <a:latin typeface="Calibri"/>
                <a:ea typeface="+mn-ea"/>
                <a:cs typeface="+mn-cs"/>
              </a:rPr>
              <a:t>This offers a high-level view of the main items of nutrition-relevant expenditure.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600" b="0" i="0" u="none" strike="noStrike" kern="1200" cap="none" spc="0" normalizeH="0" baseline="0" noProof="0" dirty="0">
                <a:ln>
                  <a:noFill/>
                </a:ln>
                <a:solidFill>
                  <a:srgbClr val="4472C4">
                    <a:lumMod val="50000"/>
                  </a:srgbClr>
                </a:solidFill>
                <a:effectLst/>
                <a:uLnTx/>
                <a:uFillTx/>
                <a:latin typeface="Calibri"/>
                <a:ea typeface="+mn-ea"/>
                <a:cs typeface="+mn-cs"/>
              </a:rPr>
              <a:t>These can each be interrogated for efficiency, effectiveness and equity using evaluations where available</a:t>
            </a:r>
            <a:endParaRPr lang="fr-FR" dirty="0"/>
          </a:p>
        </p:txBody>
      </p:sp>
      <p:sp>
        <p:nvSpPr>
          <p:cNvPr id="4" name="Rectangle 3">
            <a:extLst>
              <a:ext uri="{FF2B5EF4-FFF2-40B4-BE49-F238E27FC236}">
                <a16:creationId xmlns:a16="http://schemas.microsoft.com/office/drawing/2014/main" id="{F9F04C94-D21A-65FA-1371-9076B26D745B}"/>
              </a:ext>
            </a:extLst>
          </p:cNvPr>
          <p:cNvSpPr/>
          <p:nvPr/>
        </p:nvSpPr>
        <p:spPr>
          <a:xfrm>
            <a:off x="6344529" y="998806"/>
            <a:ext cx="5847471" cy="585919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graphicFrame>
        <p:nvGraphicFramePr>
          <p:cNvPr id="5" name="Chart 4">
            <a:extLst>
              <a:ext uri="{FF2B5EF4-FFF2-40B4-BE49-F238E27FC236}">
                <a16:creationId xmlns:a16="http://schemas.microsoft.com/office/drawing/2014/main" id="{E41F647F-2A23-449C-D832-F38627EF0B8A}"/>
              </a:ext>
            </a:extLst>
          </p:cNvPr>
          <p:cNvGraphicFramePr>
            <a:graphicFrameLocks/>
          </p:cNvGraphicFramePr>
          <p:nvPr>
            <p:extLst>
              <p:ext uri="{D42A27DB-BD31-4B8C-83A1-F6EECF244321}">
                <p14:modId xmlns:p14="http://schemas.microsoft.com/office/powerpoint/2010/main" val="1083293301"/>
              </p:ext>
            </p:extLst>
          </p:nvPr>
        </p:nvGraphicFramePr>
        <p:xfrm>
          <a:off x="6344529" y="998805"/>
          <a:ext cx="5847471" cy="585919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700968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7A9C8-90B6-80ED-254D-2732EBCB5FF3}"/>
              </a:ext>
            </a:extLst>
          </p:cNvPr>
          <p:cNvSpPr>
            <a:spLocks noGrp="1"/>
          </p:cNvSpPr>
          <p:nvPr>
            <p:ph type="title"/>
          </p:nvPr>
        </p:nvSpPr>
        <p:spPr>
          <a:xfrm>
            <a:off x="0" y="154682"/>
            <a:ext cx="12041312" cy="1052709"/>
          </a:xfrm>
          <a:solidFill>
            <a:schemeClr val="accent1">
              <a:lumMod val="20000"/>
              <a:lumOff val="80000"/>
            </a:schemeClr>
          </a:solidFill>
        </p:spPr>
        <p:txBody>
          <a:bodyPr>
            <a:noAutofit/>
          </a:bodyPr>
          <a:lstStyle/>
          <a:p>
            <a:r>
              <a:rPr kumimoji="0" lang="en-GB" sz="4800" b="1" i="0" u="none" strike="noStrike" kern="1200" cap="none" spc="0" normalizeH="0" baseline="0" noProof="0" dirty="0">
                <a:ln>
                  <a:noFill/>
                </a:ln>
                <a:effectLst/>
                <a:uLnTx/>
                <a:uFillTx/>
                <a:latin typeface="Source Sans Pro Black" panose="020B0803030403020204" pitchFamily="34" charset="0"/>
                <a:ea typeface="Source Sans Pro Black" panose="020B0803030403020204" pitchFamily="34" charset="0"/>
                <a:cs typeface="Tahoma" panose="020B0604030504040204" pitchFamily="34" charset="0"/>
              </a:rPr>
              <a:t>Sustainability of nutrition coordination</a:t>
            </a:r>
            <a:endParaRPr lang="fr-FR" sz="4800" dirty="0">
              <a:latin typeface="Source Sans Pro Black" panose="020B0803030403020204" pitchFamily="34" charset="0"/>
              <a:ea typeface="Source Sans Pro Black" panose="020B0803030403020204" pitchFamily="34" charset="0"/>
            </a:endParaRPr>
          </a:p>
        </p:txBody>
      </p:sp>
      <p:sp>
        <p:nvSpPr>
          <p:cNvPr id="3" name="Content Placeholder 2">
            <a:extLst>
              <a:ext uri="{FF2B5EF4-FFF2-40B4-BE49-F238E27FC236}">
                <a16:creationId xmlns:a16="http://schemas.microsoft.com/office/drawing/2014/main" id="{0F0800D8-CED3-D3C4-0E34-374CEDEEE314}"/>
              </a:ext>
            </a:extLst>
          </p:cNvPr>
          <p:cNvSpPr>
            <a:spLocks noGrp="1"/>
          </p:cNvSpPr>
          <p:nvPr>
            <p:ph sz="half" idx="1"/>
          </p:nvPr>
        </p:nvSpPr>
        <p:spPr>
          <a:xfrm>
            <a:off x="123290" y="1207391"/>
            <a:ext cx="4551452" cy="4969572"/>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Tackling nutrition requires good coordination structures and financing.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The NFNC’s budget stagnated over the review period, and both budget and expenditure reduced in real terms, by </a:t>
            </a:r>
            <a:r>
              <a:rPr kumimoji="0" lang="en-GB" sz="2400" b="0" i="0" u="none" strike="noStrike" kern="1200" cap="none" spc="0" normalizeH="0" baseline="0" noProof="0" dirty="0">
                <a:ln>
                  <a:noFill/>
                </a:ln>
                <a:solidFill>
                  <a:srgbClr val="FF0000"/>
                </a:solidFill>
                <a:effectLst/>
                <a:uLnTx/>
                <a:uFillTx/>
                <a:latin typeface="Calibri"/>
                <a:ea typeface="+mn-ea"/>
                <a:cs typeface="+mn-cs"/>
              </a:rPr>
              <a:t>-14%</a:t>
            </a: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 and </a:t>
            </a:r>
            <a:r>
              <a:rPr kumimoji="0" lang="en-GB" sz="2400" b="0" i="0" u="none" strike="noStrike" kern="1200" cap="none" spc="0" normalizeH="0" baseline="0" noProof="0" dirty="0">
                <a:ln>
                  <a:noFill/>
                </a:ln>
                <a:solidFill>
                  <a:srgbClr val="FF0000"/>
                </a:solidFill>
                <a:effectLst/>
                <a:uLnTx/>
                <a:uFillTx/>
                <a:latin typeface="Calibri"/>
                <a:ea typeface="+mn-ea"/>
                <a:cs typeface="+mn-cs"/>
              </a:rPr>
              <a:t>-6%</a:t>
            </a: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 CAGR.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rgbClr val="4472C4">
                    <a:lumMod val="50000"/>
                  </a:srgbClr>
                </a:solidFill>
                <a:effectLst/>
                <a:uLnTx/>
                <a:uFillTx/>
                <a:latin typeface="Calibri"/>
                <a:ea typeface="+mn-ea"/>
                <a:cs typeface="+mn-cs"/>
              </a:rPr>
              <a:t>The funding of nutrition coordination structures at subnational level is reliant on CPs under SUN2, which raise questions of sustainability once this programme ends.</a:t>
            </a:r>
          </a:p>
          <a:p>
            <a:endParaRPr lang="fr-FR" dirty="0"/>
          </a:p>
        </p:txBody>
      </p:sp>
      <p:graphicFrame>
        <p:nvGraphicFramePr>
          <p:cNvPr id="5" name="Content Placeholder 4">
            <a:extLst>
              <a:ext uri="{FF2B5EF4-FFF2-40B4-BE49-F238E27FC236}">
                <a16:creationId xmlns:a16="http://schemas.microsoft.com/office/drawing/2014/main" id="{C7E7B3F1-439C-E320-6A2A-811795659D4B}"/>
              </a:ext>
            </a:extLst>
          </p:cNvPr>
          <p:cNvGraphicFramePr>
            <a:graphicFrameLocks noGrp="1"/>
          </p:cNvGraphicFramePr>
          <p:nvPr>
            <p:ph sz="half" idx="2"/>
            <p:extLst>
              <p:ext uri="{D42A27DB-BD31-4B8C-83A1-F6EECF244321}">
                <p14:modId xmlns:p14="http://schemas.microsoft.com/office/powerpoint/2010/main" val="1919273584"/>
              </p:ext>
            </p:extLst>
          </p:nvPr>
        </p:nvGraphicFramePr>
        <p:xfrm>
          <a:off x="4674743" y="1335640"/>
          <a:ext cx="6679058" cy="49695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655633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13FB6-FCB8-2012-286E-45D5D0F0CC94}"/>
              </a:ext>
            </a:extLst>
          </p:cNvPr>
          <p:cNvSpPr>
            <a:spLocks noGrp="1"/>
          </p:cNvSpPr>
          <p:nvPr>
            <p:ph type="title"/>
          </p:nvPr>
        </p:nvSpPr>
        <p:spPr>
          <a:xfrm>
            <a:off x="756494" y="2383605"/>
            <a:ext cx="10453468" cy="965771"/>
          </a:xfrm>
          <a:solidFill>
            <a:schemeClr val="accent1">
              <a:lumMod val="20000"/>
              <a:lumOff val="80000"/>
            </a:schemeClr>
          </a:solidFill>
        </p:spPr>
        <p:txBody>
          <a:bodyPr>
            <a:normAutofit/>
          </a:bodyPr>
          <a:lstStyle/>
          <a:p>
            <a:r>
              <a:rPr kumimoji="0" lang="en-GB" sz="4800" b="1" i="0" u="none" strike="noStrike" kern="1200" cap="none" spc="0" normalizeH="0" baseline="0" noProof="0" dirty="0">
                <a:ln>
                  <a:noFill/>
                </a:ln>
                <a:effectLst/>
                <a:uLnTx/>
                <a:uFillTx/>
                <a:latin typeface="Source Sans Pro Black" panose="020B0803030403020204" pitchFamily="34" charset="0"/>
                <a:ea typeface="Source Sans Pro Black" panose="020B0803030403020204" pitchFamily="34" charset="0"/>
                <a:cs typeface="Tahoma" panose="020B0604030504040204" pitchFamily="34" charset="0"/>
              </a:rPr>
              <a:t>Conclusions and recommendations</a:t>
            </a:r>
            <a:endParaRPr lang="fr-FR" sz="4800" dirty="0">
              <a:latin typeface="Source Sans Pro Black" panose="020B0803030403020204" pitchFamily="34" charset="0"/>
              <a:ea typeface="Source Sans Pro Black" panose="020B0803030403020204" pitchFamily="34" charset="0"/>
            </a:endParaRPr>
          </a:p>
        </p:txBody>
      </p:sp>
    </p:spTree>
    <p:extLst>
      <p:ext uri="{BB962C8B-B14F-4D97-AF65-F5344CB8AC3E}">
        <p14:creationId xmlns:p14="http://schemas.microsoft.com/office/powerpoint/2010/main" val="10505322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AA425-8F36-6E21-D452-BDDCE430484F}"/>
              </a:ext>
            </a:extLst>
          </p:cNvPr>
          <p:cNvSpPr>
            <a:spLocks noGrp="1"/>
          </p:cNvSpPr>
          <p:nvPr>
            <p:ph type="title"/>
          </p:nvPr>
        </p:nvSpPr>
        <p:spPr>
          <a:xfrm>
            <a:off x="400692" y="365126"/>
            <a:ext cx="10953108" cy="888321"/>
          </a:xfrm>
          <a:solidFill>
            <a:schemeClr val="accent1">
              <a:lumMod val="20000"/>
              <a:lumOff val="80000"/>
            </a:schemeClr>
          </a:solidFill>
        </p:spPr>
        <p:txBody>
          <a:bodyPr>
            <a:normAutofit/>
          </a:bodyPr>
          <a:lstStyle/>
          <a:p>
            <a:r>
              <a:rPr kumimoji="0" lang="en-GB" sz="4800" b="1" i="0" u="none" strike="noStrike" kern="1200" cap="none" spc="0" normalizeH="0" baseline="0" noProof="0" dirty="0">
                <a:ln>
                  <a:noFill/>
                </a:ln>
                <a:effectLst/>
                <a:uLnTx/>
                <a:uFillTx/>
                <a:latin typeface="Source Sans Pro Black" panose="020B0803030403020204" pitchFamily="34" charset="0"/>
                <a:ea typeface="Source Sans Pro Black" panose="020B0803030403020204" pitchFamily="34" charset="0"/>
                <a:cs typeface="Tahoma" panose="020B0604030504040204" pitchFamily="34" charset="0"/>
              </a:rPr>
              <a:t>Conclusions: strengths and challenges</a:t>
            </a:r>
            <a:endParaRPr lang="fr-FR" sz="4800" b="1" dirty="0">
              <a:latin typeface="Source Sans Pro Black" panose="020B0803030403020204" pitchFamily="34" charset="0"/>
              <a:ea typeface="Source Sans Pro Black" panose="020B0803030403020204" pitchFamily="34" charset="0"/>
            </a:endParaRPr>
          </a:p>
        </p:txBody>
      </p:sp>
      <p:sp>
        <p:nvSpPr>
          <p:cNvPr id="3" name="Content Placeholder 2">
            <a:extLst>
              <a:ext uri="{FF2B5EF4-FFF2-40B4-BE49-F238E27FC236}">
                <a16:creationId xmlns:a16="http://schemas.microsoft.com/office/drawing/2014/main" id="{55ABC140-3666-C733-E51B-4AC595DF98DA}"/>
              </a:ext>
            </a:extLst>
          </p:cNvPr>
          <p:cNvSpPr>
            <a:spLocks noGrp="1"/>
          </p:cNvSpPr>
          <p:nvPr>
            <p:ph idx="1"/>
          </p:nvPr>
        </p:nvSpPr>
        <p:spPr>
          <a:xfrm>
            <a:off x="246580" y="1825625"/>
            <a:ext cx="11537878" cy="4351338"/>
          </a:xfrm>
        </p:spPr>
        <p:txBody>
          <a:bodyPr>
            <a:noAutofit/>
          </a:bodyPr>
          <a:lstStyle/>
          <a:p>
            <a:pPr marL="0" marR="0" lvl="0" indent="0" algn="l" defTabSz="914400" rtl="0" eaLnBrk="1" fontAlgn="auto" latinLnBrk="0" hangingPunct="1">
              <a:lnSpc>
                <a:spcPct val="90000"/>
              </a:lnSpc>
              <a:spcBef>
                <a:spcPts val="1000"/>
              </a:spcBef>
              <a:spcAft>
                <a:spcPts val="0"/>
              </a:spcAft>
              <a:buClrTx/>
              <a:buSzTx/>
              <a:buNone/>
              <a:tabLst/>
              <a:defRPr/>
            </a:pPr>
            <a:r>
              <a:rPr kumimoji="0" lang="en-GB" sz="3600" b="1" i="0" u="none" strike="noStrike" kern="1200" cap="none" spc="0" normalizeH="0" baseline="0" noProof="0" dirty="0">
                <a:ln>
                  <a:noFill/>
                </a:ln>
                <a:effectLst/>
                <a:uLnTx/>
                <a:uFillTx/>
                <a:latin typeface="Calibri"/>
                <a:ea typeface="+mn-ea"/>
                <a:cs typeface="+mn-cs"/>
              </a:rPr>
              <a:t>Strengths</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en-GB" sz="3600" b="0" i="0" u="none" strike="noStrike" kern="1200" cap="none" spc="0" normalizeH="0" baseline="0" noProof="0" dirty="0">
              <a:ln>
                <a:noFill/>
              </a:ln>
              <a:effectLst/>
              <a:uLnTx/>
              <a:uFillTx/>
              <a:latin typeface="Calibri"/>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3600" b="0" i="0" u="none" strike="noStrike" kern="1200" cap="none" spc="0" normalizeH="0" baseline="0" noProof="0" dirty="0">
                <a:ln>
                  <a:noFill/>
                </a:ln>
                <a:effectLst/>
                <a:uLnTx/>
                <a:uFillTx/>
                <a:latin typeface="Calibri"/>
                <a:ea typeface="+mn-ea"/>
                <a:cs typeface="+mn-cs"/>
              </a:rPr>
              <a:t>A well established nutrition coordination system;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3600" b="0" i="0" u="none" strike="noStrike" kern="1200" cap="none" spc="0" normalizeH="0" baseline="0" noProof="0" dirty="0">
                <a:ln>
                  <a:noFill/>
                </a:ln>
                <a:effectLst/>
                <a:uLnTx/>
                <a:uFillTx/>
                <a:latin typeface="Calibri"/>
                <a:ea typeface="+mn-ea"/>
                <a:cs typeface="+mn-cs"/>
              </a:rPr>
              <a:t>A government that realises the importance of malnutrition and places it as a policy priority;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3600" b="0" i="0" u="none" strike="noStrike" kern="1200" cap="none" spc="0" normalizeH="0" baseline="0" noProof="0" dirty="0">
                <a:ln>
                  <a:noFill/>
                </a:ln>
                <a:effectLst/>
                <a:uLnTx/>
                <a:uFillTx/>
                <a:latin typeface="Calibri"/>
                <a:ea typeface="+mn-ea"/>
                <a:cs typeface="+mn-cs"/>
              </a:rPr>
              <a:t>A public financial management system that is improving, with much increased rates of budget execution.</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GB" sz="2000" b="0" i="0" u="none" strike="noStrike" kern="1200" cap="none" spc="0" normalizeH="0" baseline="0" noProof="0" dirty="0">
              <a:ln>
                <a:noFill/>
              </a:ln>
              <a:effectLst/>
              <a:uLnTx/>
              <a:uFillTx/>
              <a:latin typeface="Calibri"/>
              <a:ea typeface="+mn-ea"/>
              <a:cs typeface="+mn-cs"/>
            </a:endParaRPr>
          </a:p>
        </p:txBody>
      </p:sp>
    </p:spTree>
    <p:extLst>
      <p:ext uri="{BB962C8B-B14F-4D97-AF65-F5344CB8AC3E}">
        <p14:creationId xmlns:p14="http://schemas.microsoft.com/office/powerpoint/2010/main" val="7169218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AA425-8F36-6E21-D452-BDDCE430484F}"/>
              </a:ext>
            </a:extLst>
          </p:cNvPr>
          <p:cNvSpPr>
            <a:spLocks noGrp="1"/>
          </p:cNvSpPr>
          <p:nvPr>
            <p:ph type="title"/>
          </p:nvPr>
        </p:nvSpPr>
        <p:spPr>
          <a:xfrm>
            <a:off x="299092" y="161926"/>
            <a:ext cx="10953108" cy="888321"/>
          </a:xfrm>
          <a:solidFill>
            <a:schemeClr val="accent1">
              <a:lumMod val="20000"/>
              <a:lumOff val="80000"/>
            </a:schemeClr>
          </a:solidFill>
        </p:spPr>
        <p:txBody>
          <a:bodyPr>
            <a:normAutofit/>
          </a:bodyPr>
          <a:lstStyle/>
          <a:p>
            <a:r>
              <a:rPr kumimoji="0" lang="en-GB" sz="4800" b="1" i="0" u="none" strike="noStrike" kern="1200" cap="none" spc="0" normalizeH="0" baseline="0" noProof="0" dirty="0">
                <a:ln>
                  <a:noFill/>
                </a:ln>
                <a:effectLst/>
                <a:uLnTx/>
                <a:uFillTx/>
                <a:latin typeface="Source Sans Pro Black" panose="020B0803030403020204" pitchFamily="34" charset="0"/>
                <a:ea typeface="Source Sans Pro Black" panose="020B0803030403020204" pitchFamily="34" charset="0"/>
                <a:cs typeface="Tahoma" panose="020B0604030504040204" pitchFamily="34" charset="0"/>
              </a:rPr>
              <a:t>Conclusions: challenges</a:t>
            </a:r>
            <a:endParaRPr lang="fr-FR" sz="4800" b="1" dirty="0">
              <a:latin typeface="Source Sans Pro Black" panose="020B0803030403020204" pitchFamily="34" charset="0"/>
              <a:ea typeface="Source Sans Pro Black" panose="020B0803030403020204" pitchFamily="34" charset="0"/>
            </a:endParaRPr>
          </a:p>
        </p:txBody>
      </p:sp>
      <p:sp>
        <p:nvSpPr>
          <p:cNvPr id="3" name="Content Placeholder 2">
            <a:extLst>
              <a:ext uri="{FF2B5EF4-FFF2-40B4-BE49-F238E27FC236}">
                <a16:creationId xmlns:a16="http://schemas.microsoft.com/office/drawing/2014/main" id="{55ABC140-3666-C733-E51B-4AC595DF98DA}"/>
              </a:ext>
            </a:extLst>
          </p:cNvPr>
          <p:cNvSpPr>
            <a:spLocks noGrp="1"/>
          </p:cNvSpPr>
          <p:nvPr>
            <p:ph idx="1"/>
          </p:nvPr>
        </p:nvSpPr>
        <p:spPr>
          <a:xfrm>
            <a:off x="174171" y="1224419"/>
            <a:ext cx="11472014" cy="5321524"/>
          </a:xfrm>
        </p:spPr>
        <p:txBody>
          <a:bodyPr>
            <a:noAutofit/>
          </a:bodyPr>
          <a:lstStyle/>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prstClr val="black"/>
                </a:solidFill>
                <a:effectLst/>
                <a:uLnTx/>
                <a:uFillTx/>
                <a:latin typeface="Calibri"/>
                <a:ea typeface="+mn-ea"/>
                <a:cs typeface="+mn-cs"/>
              </a:rPr>
              <a:t>A tough economic context, with reduced GNI, limited fiscal space and a high and increasing rate of poverty;</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prstClr val="black"/>
                </a:solidFill>
                <a:effectLst/>
                <a:uLnTx/>
                <a:uFillTx/>
                <a:latin typeface="Calibri"/>
                <a:ea typeface="+mn-ea"/>
                <a:cs typeface="+mn-cs"/>
              </a:rPr>
              <a:t>Concerns about the sustainability of nutrition coordination structures;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prstClr val="black"/>
                </a:solidFill>
                <a:effectLst/>
                <a:uLnTx/>
                <a:uFillTx/>
                <a:latin typeface="Calibri"/>
                <a:ea typeface="+mn-ea"/>
                <a:cs typeface="+mn-cs"/>
              </a:rPr>
              <a:t>Low expenditure on nutrition-specific interventions for under 5;</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prstClr val="black"/>
                </a:solidFill>
                <a:effectLst/>
                <a:uLnTx/>
                <a:uFillTx/>
                <a:latin typeface="Calibri"/>
                <a:ea typeface="+mn-ea"/>
                <a:cs typeface="+mn-cs"/>
              </a:rPr>
              <a:t>Difficulties in optimising nutrition expenditure given competing demands;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prstClr val="black"/>
                </a:solidFill>
                <a:effectLst/>
                <a:uLnTx/>
                <a:uFillTx/>
                <a:latin typeface="Calibri"/>
                <a:ea typeface="+mn-ea"/>
                <a:cs typeface="+mn-cs"/>
              </a:rPr>
              <a:t>Lack of representation of nutrition interests in the budgeting process;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prstClr val="black"/>
                </a:solidFill>
                <a:effectLst/>
                <a:uLnTx/>
                <a:uFillTx/>
                <a:latin typeface="Calibri"/>
                <a:ea typeface="+mn-ea"/>
                <a:cs typeface="+mn-cs"/>
              </a:rPr>
              <a:t>Some weaknesses in PFM systems, though these are broader than just a nutrition issue;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prstClr val="black"/>
                </a:solidFill>
                <a:effectLst/>
                <a:uLnTx/>
                <a:uFillTx/>
                <a:latin typeface="Calibri"/>
                <a:ea typeface="+mn-ea"/>
                <a:cs typeface="+mn-cs"/>
              </a:rPr>
              <a:t>A large proportion of CP expenditure off-budget, particularly for nutrition-specific expenditure;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prstClr val="black"/>
                </a:solidFill>
                <a:effectLst/>
                <a:uLnTx/>
                <a:uFillTx/>
                <a:latin typeface="Calibri"/>
                <a:ea typeface="+mn-ea"/>
                <a:cs typeface="+mn-cs"/>
              </a:rPr>
              <a:t>Lack of accessible, consolidated information on nutrition expenditure, outputs and outcomes;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prstClr val="black"/>
                </a:solidFill>
                <a:effectLst/>
                <a:uLnTx/>
                <a:uFillTx/>
                <a:latin typeface="Calibri"/>
                <a:ea typeface="+mn-ea"/>
                <a:cs typeface="+mn-cs"/>
              </a:rPr>
              <a:t>Potential lack of capacity to deal with financial decentralisation at local authority level</a:t>
            </a:r>
            <a:endParaRPr kumimoji="0" lang="en-GB" b="1" i="0" u="none" strike="noStrike" kern="1200" cap="none" spc="0" normalizeH="0" baseline="0" noProof="0" dirty="0">
              <a:ln>
                <a:noFill/>
              </a:ln>
              <a:effectLst/>
              <a:uLnTx/>
              <a:uFillTx/>
              <a:latin typeface="Calibri"/>
              <a:ea typeface="+mn-ea"/>
              <a:cs typeface="+mn-cs"/>
            </a:endParaRPr>
          </a:p>
          <a:p>
            <a:pPr marL="0" marR="0" lvl="0" indent="0" algn="l" defTabSz="914400" rtl="0" eaLnBrk="1" fontAlgn="auto" latinLnBrk="0" hangingPunct="1">
              <a:lnSpc>
                <a:spcPct val="90000"/>
              </a:lnSpc>
              <a:spcBef>
                <a:spcPts val="1000"/>
              </a:spcBef>
              <a:spcAft>
                <a:spcPts val="0"/>
              </a:spcAft>
              <a:buClrTx/>
              <a:buSzTx/>
              <a:buNone/>
              <a:tabLst/>
              <a:defRPr/>
            </a:pPr>
            <a:endParaRPr kumimoji="0" lang="en-GB" sz="3600" b="0" i="0" u="none" strike="noStrike" kern="1200" cap="none" spc="0" normalizeH="0" baseline="0" noProof="0" dirty="0">
              <a:ln>
                <a:noFill/>
              </a:ln>
              <a:effectLst/>
              <a:uLnTx/>
              <a:uFillTx/>
              <a:latin typeface="Calibri"/>
              <a:ea typeface="+mn-ea"/>
              <a:cs typeface="+mn-cs"/>
            </a:endParaRP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GB" sz="2000" b="0" i="0" u="none" strike="noStrike" kern="1200" cap="none" spc="0" normalizeH="0" baseline="0" noProof="0" dirty="0">
              <a:ln>
                <a:noFill/>
              </a:ln>
              <a:effectLst/>
              <a:uLnTx/>
              <a:uFillTx/>
              <a:latin typeface="Calibri"/>
              <a:ea typeface="+mn-ea"/>
              <a:cs typeface="+mn-cs"/>
            </a:endParaRPr>
          </a:p>
        </p:txBody>
      </p:sp>
    </p:spTree>
    <p:extLst>
      <p:ext uri="{BB962C8B-B14F-4D97-AF65-F5344CB8AC3E}">
        <p14:creationId xmlns:p14="http://schemas.microsoft.com/office/powerpoint/2010/main" val="1652624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CA424-4D02-A3E4-5F83-C9493995B2C2}"/>
              </a:ext>
            </a:extLst>
          </p:cNvPr>
          <p:cNvSpPr>
            <a:spLocks noGrp="1"/>
          </p:cNvSpPr>
          <p:nvPr>
            <p:ph type="title"/>
          </p:nvPr>
        </p:nvSpPr>
        <p:spPr>
          <a:xfrm>
            <a:off x="380143" y="365125"/>
            <a:ext cx="11424863" cy="960241"/>
          </a:xfrm>
          <a:solidFill>
            <a:schemeClr val="accent1">
              <a:lumMod val="20000"/>
              <a:lumOff val="80000"/>
            </a:schemeClr>
          </a:solidFill>
        </p:spPr>
        <p:txBody>
          <a:bodyPr>
            <a:normAutofit/>
          </a:bodyPr>
          <a:lstStyle/>
          <a:p>
            <a:r>
              <a:rPr kumimoji="0" lang="en-GB" sz="4800" b="1" i="0" u="none" strike="noStrike" kern="1200" cap="none" spc="0" normalizeH="0" baseline="0" noProof="0" dirty="0">
                <a:ln>
                  <a:noFill/>
                </a:ln>
                <a:solidFill>
                  <a:srgbClr val="4472C4">
                    <a:lumMod val="50000"/>
                  </a:srgbClr>
                </a:solidFill>
                <a:effectLst/>
                <a:uLnTx/>
                <a:uFillTx/>
                <a:latin typeface="Source Sans Pro Black" panose="020B0803030403020204" pitchFamily="34" charset="0"/>
                <a:ea typeface="Source Sans Pro Black" panose="020B0803030403020204" pitchFamily="34" charset="0"/>
                <a:cs typeface="Tahoma" panose="020B0604030504040204" pitchFamily="34" charset="0"/>
              </a:rPr>
              <a:t>Recommendations 1 &amp; 2</a:t>
            </a:r>
            <a:endParaRPr lang="fr-FR" sz="4800" b="1" dirty="0">
              <a:latin typeface="Source Sans Pro Black" panose="020B0803030403020204" pitchFamily="34" charset="0"/>
              <a:ea typeface="Source Sans Pro Black" panose="020B0803030403020204" pitchFamily="34" charset="0"/>
            </a:endParaRPr>
          </a:p>
        </p:txBody>
      </p:sp>
      <p:sp>
        <p:nvSpPr>
          <p:cNvPr id="3" name="Content Placeholder 2">
            <a:extLst>
              <a:ext uri="{FF2B5EF4-FFF2-40B4-BE49-F238E27FC236}">
                <a16:creationId xmlns:a16="http://schemas.microsoft.com/office/drawing/2014/main" id="{5069068F-865E-27E2-888C-3980BAFBC137}"/>
              </a:ext>
            </a:extLst>
          </p:cNvPr>
          <p:cNvSpPr>
            <a:spLocks noGrp="1"/>
          </p:cNvSpPr>
          <p:nvPr>
            <p:ph idx="1"/>
          </p:nvPr>
        </p:nvSpPr>
        <p:spPr>
          <a:xfrm>
            <a:off x="277401" y="1561672"/>
            <a:ext cx="11650895" cy="5085708"/>
          </a:xfrm>
        </p:spPr>
        <p:txBody>
          <a:bodyPr>
            <a:normAutofit fontScale="55000" lnSpcReduction="2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5100" b="0" i="0" u="none" strike="noStrike" kern="1200" cap="none" spc="0" normalizeH="0" baseline="0" noProof="0" dirty="0">
                <a:ln>
                  <a:noFill/>
                </a:ln>
                <a:effectLst/>
                <a:uLnTx/>
                <a:uFillTx/>
                <a:latin typeface="Calibri"/>
                <a:ea typeface="+mn-ea"/>
                <a:cs typeface="+mn-cs"/>
              </a:rPr>
              <a:t>Two high level recommendations are made: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5100" b="0" i="0" u="none" strike="noStrike" kern="1200" cap="none" spc="0" normalizeH="0" baseline="0" noProof="0" dirty="0">
              <a:ln>
                <a:noFill/>
              </a:ln>
              <a:effectLst/>
              <a:uLnTx/>
              <a:uFillTx/>
              <a:latin typeface="Calibri"/>
              <a:ea typeface="+mn-ea"/>
              <a:cs typeface="+mn-cs"/>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en-GB" sz="5100" b="1" i="0" u="none" strike="noStrike" kern="1200" cap="none" spc="0" normalizeH="0" baseline="0" noProof="0" dirty="0">
                <a:ln>
                  <a:noFill/>
                </a:ln>
                <a:effectLst/>
                <a:uLnTx/>
                <a:uFillTx/>
                <a:latin typeface="Calibri"/>
                <a:ea typeface="+mn-ea"/>
                <a:cs typeface="+mn-cs"/>
              </a:rPr>
              <a:t>1. Increase nutrition-specific expenditure for the under-5s. </a:t>
            </a:r>
            <a:r>
              <a:rPr kumimoji="0" lang="en-GB" sz="5100" b="0" i="0" u="none" strike="noStrike" kern="1200" cap="none" spc="0" normalizeH="0" baseline="0" noProof="0" dirty="0">
                <a:ln>
                  <a:noFill/>
                </a:ln>
                <a:effectLst/>
                <a:uLnTx/>
                <a:uFillTx/>
                <a:latin typeface="Calibri"/>
                <a:ea typeface="+mn-ea"/>
                <a:cs typeface="+mn-cs"/>
              </a:rPr>
              <a:t>This is critical and will require cooperation and coordination between GRZ and CPs.</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en-GB" sz="5100" b="0" i="0" u="none" strike="noStrike" kern="1200" cap="none" spc="0" normalizeH="0" baseline="0" noProof="0" dirty="0">
              <a:ln>
                <a:noFill/>
              </a:ln>
              <a:effectLst/>
              <a:uLnTx/>
              <a:uFillTx/>
              <a:latin typeface="Calibri"/>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5100" b="0" i="0" u="none" strike="noStrike" kern="1200" cap="none" spc="0" normalizeH="0" baseline="0" noProof="0" dirty="0">
                <a:ln>
                  <a:noFill/>
                </a:ln>
                <a:effectLst/>
                <a:uLnTx/>
                <a:uFillTx/>
                <a:latin typeface="Calibri"/>
                <a:ea typeface="+mn-ea"/>
                <a:cs typeface="+mn-cs"/>
              </a:rPr>
              <a:t>2. </a:t>
            </a:r>
            <a:r>
              <a:rPr kumimoji="0" lang="en-GB" sz="5100" b="1" i="0" u="none" strike="noStrike" kern="1200" cap="none" spc="0" normalizeH="0" baseline="0" noProof="0" dirty="0">
                <a:ln>
                  <a:noFill/>
                </a:ln>
                <a:effectLst/>
                <a:uLnTx/>
                <a:uFillTx/>
                <a:latin typeface="Calibri"/>
                <a:ea typeface="+mn-ea"/>
                <a:cs typeface="+mn-cs"/>
              </a:rPr>
              <a:t>Better leverage nutrition-relevant expenditure. </a:t>
            </a:r>
            <a:r>
              <a:rPr kumimoji="0" lang="en-GB" sz="5100" b="0" i="0" u="none" strike="noStrike" kern="1200" cap="none" spc="0" normalizeH="0" baseline="0" noProof="0" dirty="0">
                <a:ln>
                  <a:noFill/>
                </a:ln>
                <a:effectLst/>
                <a:uLnTx/>
                <a:uFillTx/>
                <a:latin typeface="Calibri"/>
                <a:ea typeface="+mn-ea"/>
                <a:cs typeface="+mn-cs"/>
              </a:rPr>
              <a:t>Scale up essential nutrition actions; increase emphasis on equity given the high level of poverty and inequality in Zambia.</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5100" b="0" i="0" u="none" strike="noStrike" kern="1200" cap="none" spc="0" normalizeH="0" baseline="0" noProof="0" dirty="0">
              <a:ln>
                <a:noFill/>
              </a:ln>
              <a:effectLst/>
              <a:uLnTx/>
              <a:uFillTx/>
              <a:latin typeface="Calibri"/>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5100" b="0" i="0" u="none" strike="noStrike" kern="1200" cap="none" spc="0" normalizeH="0" baseline="0" noProof="0" dirty="0">
                <a:ln>
                  <a:noFill/>
                </a:ln>
                <a:effectLst/>
                <a:uLnTx/>
                <a:uFillTx/>
                <a:latin typeface="Calibri"/>
                <a:ea typeface="+mn-ea"/>
                <a:cs typeface="+mn-cs"/>
              </a:rPr>
              <a:t>In order for these to be addressed, greater influence by nutrition actors on planning and budgeting process, and better information and data systems are required; the following recommendations (3-8) are framed with this in mind.</a:t>
            </a:r>
          </a:p>
          <a:p>
            <a:endParaRPr lang="fr-FR" dirty="0"/>
          </a:p>
        </p:txBody>
      </p:sp>
    </p:spTree>
    <p:extLst>
      <p:ext uri="{BB962C8B-B14F-4D97-AF65-F5344CB8AC3E}">
        <p14:creationId xmlns:p14="http://schemas.microsoft.com/office/powerpoint/2010/main" val="36749382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A6AC6-05F7-4EB3-90A2-E83A028B9EE5}"/>
              </a:ext>
            </a:extLst>
          </p:cNvPr>
          <p:cNvSpPr>
            <a:spLocks noGrp="1"/>
          </p:cNvSpPr>
          <p:nvPr>
            <p:ph type="title"/>
          </p:nvPr>
        </p:nvSpPr>
        <p:spPr>
          <a:xfrm>
            <a:off x="339047" y="365125"/>
            <a:ext cx="11014753" cy="1073257"/>
          </a:xfrm>
          <a:solidFill>
            <a:schemeClr val="accent1">
              <a:lumMod val="20000"/>
              <a:lumOff val="80000"/>
            </a:schemeClr>
          </a:solidFill>
        </p:spPr>
        <p:txBody>
          <a:bodyPr>
            <a:normAutofit/>
          </a:bodyPr>
          <a:lstStyle/>
          <a:p>
            <a:r>
              <a:rPr kumimoji="0" lang="en-GB" sz="5400" b="1" i="0" u="none" strike="noStrike" kern="1200" cap="none" spc="0" normalizeH="0" baseline="0" noProof="0" dirty="0">
                <a:ln>
                  <a:noFill/>
                </a:ln>
                <a:effectLst/>
                <a:uLnTx/>
                <a:uFillTx/>
                <a:latin typeface="Source Sans Pro Black" panose="020B0803030403020204" pitchFamily="34" charset="0"/>
                <a:ea typeface="Source Sans Pro Black" panose="020B0803030403020204" pitchFamily="34" charset="0"/>
                <a:cs typeface="Tahoma" panose="020B0604030504040204" pitchFamily="34" charset="0"/>
              </a:rPr>
              <a:t>Recommendations 3-</a:t>
            </a:r>
            <a:endParaRPr lang="fr-FR" sz="5400" dirty="0">
              <a:latin typeface="Source Sans Pro Black" panose="020B0803030403020204" pitchFamily="34" charset="0"/>
              <a:ea typeface="Source Sans Pro Black" panose="020B0803030403020204" pitchFamily="34" charset="0"/>
            </a:endParaRPr>
          </a:p>
        </p:txBody>
      </p:sp>
      <p:sp>
        <p:nvSpPr>
          <p:cNvPr id="3" name="Content Placeholder 2">
            <a:extLst>
              <a:ext uri="{FF2B5EF4-FFF2-40B4-BE49-F238E27FC236}">
                <a16:creationId xmlns:a16="http://schemas.microsoft.com/office/drawing/2014/main" id="{1D435BDB-7671-C6EE-50ED-BAA9D559713F}"/>
              </a:ext>
            </a:extLst>
          </p:cNvPr>
          <p:cNvSpPr>
            <a:spLocks noGrp="1"/>
          </p:cNvSpPr>
          <p:nvPr>
            <p:ph idx="1"/>
          </p:nvPr>
        </p:nvSpPr>
        <p:spPr>
          <a:xfrm>
            <a:off x="174661" y="1602768"/>
            <a:ext cx="11179139" cy="5255231"/>
          </a:xfrm>
        </p:spPr>
        <p:txBody>
          <a:bodyPr>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3200" b="0" i="0" u="none" strike="noStrike" kern="1200" cap="none" spc="0" normalizeH="0" baseline="0" noProof="0" dirty="0">
                <a:ln>
                  <a:noFill/>
                </a:ln>
                <a:solidFill>
                  <a:srgbClr val="4472C4">
                    <a:lumMod val="50000"/>
                  </a:srgbClr>
                </a:solidFill>
                <a:effectLst/>
                <a:uLnTx/>
                <a:uFillTx/>
                <a:latin typeface="Calibri"/>
                <a:ea typeface="+mn-ea"/>
                <a:cs typeface="+mn-cs"/>
              </a:rPr>
              <a:t>3</a:t>
            </a:r>
            <a:r>
              <a:rPr kumimoji="0" lang="en-GB" sz="3200" b="0" i="0" u="none" strike="noStrike" kern="1200" cap="none" spc="0" normalizeH="0" baseline="0" noProof="0" dirty="0">
                <a:ln>
                  <a:noFill/>
                </a:ln>
                <a:effectLst/>
                <a:uLnTx/>
                <a:uFillTx/>
                <a:latin typeface="Calibri"/>
                <a:ea typeface="+mn-ea"/>
                <a:cs typeface="+mn-cs"/>
              </a:rPr>
              <a:t>. Empower and capacitate nutrition coordination.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3200" b="0" i="0" u="none" strike="noStrike" kern="1200" cap="none" spc="0" normalizeH="0" baseline="0" noProof="0" dirty="0">
                <a:ln>
                  <a:noFill/>
                </a:ln>
                <a:effectLst/>
                <a:uLnTx/>
                <a:uFillTx/>
                <a:latin typeface="Calibri"/>
                <a:ea typeface="+mn-ea"/>
                <a:cs typeface="+mn-cs"/>
              </a:rPr>
              <a:t>4. Embed nutrition in the planning and budgeting processes.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3200" b="0" i="0" u="none" strike="noStrike" kern="1200" cap="none" spc="0" normalizeH="0" baseline="0" noProof="0" dirty="0">
                <a:ln>
                  <a:noFill/>
                </a:ln>
                <a:effectLst/>
                <a:uLnTx/>
                <a:uFillTx/>
                <a:latin typeface="Calibri"/>
                <a:ea typeface="+mn-ea"/>
                <a:cs typeface="+mn-cs"/>
              </a:rPr>
              <a:t>5. Establish a system to tag nutrition expenditure within government systems.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3200" b="0" i="0" u="none" strike="noStrike" kern="1200" cap="none" spc="0" normalizeH="0" baseline="0" noProof="0" dirty="0">
                <a:ln>
                  <a:noFill/>
                </a:ln>
                <a:effectLst/>
                <a:uLnTx/>
                <a:uFillTx/>
                <a:latin typeface="Calibri"/>
                <a:ea typeface="+mn-ea"/>
                <a:cs typeface="+mn-cs"/>
              </a:rPr>
              <a:t>6. Strengthen nutrition expenditure and performance reporting and information systems.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3200" b="0" i="0" u="none" strike="noStrike" kern="1200" cap="none" spc="0" normalizeH="0" baseline="0" noProof="0" dirty="0">
                <a:ln>
                  <a:noFill/>
                </a:ln>
                <a:effectLst/>
                <a:uLnTx/>
                <a:uFillTx/>
                <a:latin typeface="Calibri"/>
                <a:ea typeface="+mn-ea"/>
                <a:cs typeface="+mn-cs"/>
              </a:rPr>
              <a:t>7. Incorporate nutrition concerns in intergovernmental arrangements and Local Authority capacity development as decentralisation occurs.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fr-FR" dirty="0"/>
          </a:p>
        </p:txBody>
      </p:sp>
    </p:spTree>
    <p:extLst>
      <p:ext uri="{BB962C8B-B14F-4D97-AF65-F5344CB8AC3E}">
        <p14:creationId xmlns:p14="http://schemas.microsoft.com/office/powerpoint/2010/main" val="1846891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A6AC6-05F7-4EB3-90A2-E83A028B9EE5}"/>
              </a:ext>
            </a:extLst>
          </p:cNvPr>
          <p:cNvSpPr>
            <a:spLocks noGrp="1"/>
          </p:cNvSpPr>
          <p:nvPr>
            <p:ph type="title"/>
          </p:nvPr>
        </p:nvSpPr>
        <p:spPr>
          <a:xfrm>
            <a:off x="339047" y="365125"/>
            <a:ext cx="11014753" cy="1073257"/>
          </a:xfrm>
          <a:solidFill>
            <a:schemeClr val="accent1">
              <a:lumMod val="20000"/>
              <a:lumOff val="80000"/>
            </a:schemeClr>
          </a:solidFill>
        </p:spPr>
        <p:txBody>
          <a:bodyPr>
            <a:normAutofit/>
          </a:bodyPr>
          <a:lstStyle/>
          <a:p>
            <a:r>
              <a:rPr kumimoji="0" lang="en-GB" sz="5400" b="1" i="0" u="none" strike="noStrike" kern="1200" cap="none" spc="0" normalizeH="0" baseline="0" noProof="0" dirty="0">
                <a:ln>
                  <a:noFill/>
                </a:ln>
                <a:solidFill>
                  <a:srgbClr val="4472C4">
                    <a:lumMod val="50000"/>
                  </a:srgbClr>
                </a:solidFill>
                <a:effectLst/>
                <a:uLnTx/>
                <a:uFillTx/>
                <a:latin typeface="Source Sans Pro Black" panose="020B0803030403020204" pitchFamily="34" charset="0"/>
                <a:ea typeface="Source Sans Pro Black" panose="020B0803030403020204" pitchFamily="34" charset="0"/>
                <a:cs typeface="Tahoma" panose="020B0604030504040204" pitchFamily="34" charset="0"/>
              </a:rPr>
              <a:t>Recommendations 8</a:t>
            </a:r>
            <a:endParaRPr lang="fr-FR" sz="5400" dirty="0">
              <a:latin typeface="Source Sans Pro Black" panose="020B0803030403020204" pitchFamily="34" charset="0"/>
              <a:ea typeface="Source Sans Pro Black" panose="020B0803030403020204" pitchFamily="34" charset="0"/>
            </a:endParaRPr>
          </a:p>
        </p:txBody>
      </p:sp>
      <p:sp>
        <p:nvSpPr>
          <p:cNvPr id="3" name="Content Placeholder 2">
            <a:extLst>
              <a:ext uri="{FF2B5EF4-FFF2-40B4-BE49-F238E27FC236}">
                <a16:creationId xmlns:a16="http://schemas.microsoft.com/office/drawing/2014/main" id="{1D435BDB-7671-C6EE-50ED-BAA9D559713F}"/>
              </a:ext>
            </a:extLst>
          </p:cNvPr>
          <p:cNvSpPr>
            <a:spLocks noGrp="1"/>
          </p:cNvSpPr>
          <p:nvPr>
            <p:ph idx="1"/>
          </p:nvPr>
        </p:nvSpPr>
        <p:spPr>
          <a:xfrm>
            <a:off x="174661" y="1592494"/>
            <a:ext cx="11179139" cy="5265505"/>
          </a:xfrm>
        </p:spPr>
        <p:txBody>
          <a:bodyPr>
            <a:normAutofit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sz="2200" dirty="0">
                <a:solidFill>
                  <a:srgbClr val="4472C4">
                    <a:lumMod val="50000"/>
                  </a:srgbClr>
                </a:solidFill>
                <a:latin typeface="Calibri"/>
              </a:rPr>
              <a:t>8</a:t>
            </a:r>
            <a:r>
              <a:rPr kumimoji="0" lang="en-GB" sz="2600" b="0" i="0" u="none" strike="noStrike" kern="1200" cap="none" spc="0" normalizeH="0" baseline="0" noProof="0" dirty="0">
                <a:ln>
                  <a:noFill/>
                </a:ln>
                <a:effectLst/>
                <a:uLnTx/>
                <a:uFillTx/>
                <a:latin typeface="Calibri"/>
                <a:ea typeface="+mn-ea"/>
                <a:cs typeface="+mn-cs"/>
              </a:rPr>
              <a:t>. </a:t>
            </a:r>
            <a:r>
              <a:rPr kumimoji="0" lang="en-GB" sz="3200" b="0" i="0" u="none" strike="noStrike" kern="1200" cap="none" spc="0" normalizeH="0" baseline="0" noProof="0" dirty="0">
                <a:ln>
                  <a:noFill/>
                </a:ln>
                <a:effectLst/>
                <a:uLnTx/>
                <a:uFillTx/>
                <a:ea typeface="Source Sans Pro Black" panose="020B0803030403020204" pitchFamily="34" charset="0"/>
              </a:rPr>
              <a:t>Strengthen coordination of CP funding by:</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3200" b="0" i="0" u="none" strike="noStrike" kern="1200" cap="none" spc="0" normalizeH="0" baseline="0" noProof="0" dirty="0">
                <a:ln>
                  <a:noFill/>
                </a:ln>
                <a:effectLst/>
                <a:uLnTx/>
                <a:uFillTx/>
                <a:ea typeface="Source Sans Pro Black" panose="020B0803030403020204" pitchFamily="34" charset="0"/>
              </a:rPr>
              <a:t>	 i) encouraging a greater proportion to be funded on-budget; 	and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3200" b="0" i="0" u="none" strike="noStrike" kern="1200" cap="none" spc="0" normalizeH="0" baseline="0" noProof="0" dirty="0">
                <a:ln>
                  <a:noFill/>
                </a:ln>
                <a:effectLst/>
                <a:uLnTx/>
                <a:uFillTx/>
                <a:ea typeface="Source Sans Pro Black" panose="020B0803030403020204" pitchFamily="34" charset="0"/>
              </a:rPr>
              <a:t>	ii) creating improved systems to track off-budget 	expenditure.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3200" b="0" i="0" u="none" strike="noStrike" kern="1200" cap="none" spc="0" normalizeH="0" baseline="0" noProof="0" dirty="0">
              <a:ln>
                <a:noFill/>
              </a:ln>
              <a:effectLst/>
              <a:uLnTx/>
              <a:uFillTx/>
              <a:ea typeface="Source Sans Pro Black" panose="020B0803030403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3200" b="0" i="0" u="none" strike="noStrike" kern="1200" cap="none" spc="0" normalizeH="0" baseline="0" noProof="0" dirty="0">
                <a:ln>
                  <a:noFill/>
                </a:ln>
                <a:effectLst/>
                <a:uLnTx/>
                <a:uFillTx/>
                <a:ea typeface="Source Sans Pro Black" panose="020B0803030403020204" pitchFamily="34" charset="0"/>
              </a:rPr>
              <a:t>Furthermore, an additional recommendation for international partners to agree standard definitions of nutrition expenditure for future NERs, so that meaningful comparisons can be made across countries, and each NER can better contribute to international understanding of nutrition expenditure.</a:t>
            </a:r>
          </a:p>
          <a:p>
            <a:endParaRPr lang="fr-FR" dirty="0"/>
          </a:p>
        </p:txBody>
      </p:sp>
    </p:spTree>
    <p:extLst>
      <p:ext uri="{BB962C8B-B14F-4D97-AF65-F5344CB8AC3E}">
        <p14:creationId xmlns:p14="http://schemas.microsoft.com/office/powerpoint/2010/main" val="3951588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13B451-79EA-0DEC-2ADE-71887C8ED5EA}"/>
              </a:ext>
            </a:extLst>
          </p:cNvPr>
          <p:cNvSpPr>
            <a:spLocks noGrp="1"/>
          </p:cNvSpPr>
          <p:nvPr>
            <p:ph idx="1"/>
          </p:nvPr>
        </p:nvSpPr>
        <p:spPr>
          <a:xfrm>
            <a:off x="143838" y="256854"/>
            <a:ext cx="11856377" cy="6516011"/>
          </a:xfrm>
        </p:spPr>
        <p:txBody>
          <a:bodyPr>
            <a:normAutofit fontScale="77500" lnSpcReduction="20000"/>
          </a:bodyPr>
          <a:lstStyle/>
          <a:p>
            <a:r>
              <a:rPr lang="en-US" sz="3400" b="1" dirty="0">
                <a:solidFill>
                  <a:srgbClr val="FF0000"/>
                </a:solidFill>
              </a:rPr>
              <a:t>Enabling Environment: </a:t>
            </a:r>
            <a:r>
              <a:rPr lang="en-GB" sz="3400" dirty="0">
                <a:ea typeface="Calibri" panose="020F0502020204030204" pitchFamily="34" charset="0"/>
                <a:cs typeface="Times New Roman" panose="02020603050405020304" pitchFamily="18" charset="0"/>
              </a:rPr>
              <a:t>covers cross-cutting multi-sector actions such as nutrition law, policy, coordination and information.</a:t>
            </a:r>
          </a:p>
          <a:p>
            <a:endParaRPr lang="en-US" sz="3400" dirty="0">
              <a:solidFill>
                <a:srgbClr val="FF0000"/>
              </a:solidFill>
            </a:endParaRPr>
          </a:p>
          <a:p>
            <a:r>
              <a:rPr lang="en-US" sz="3400" b="1" dirty="0">
                <a:solidFill>
                  <a:srgbClr val="FF0000"/>
                </a:solidFill>
              </a:rPr>
              <a:t>Nutrition relevant or nutrition related:</a:t>
            </a:r>
            <a:r>
              <a:rPr lang="en-US" sz="3400" dirty="0">
                <a:solidFill>
                  <a:srgbClr val="FF0000"/>
                </a:solidFill>
              </a:rPr>
              <a:t> </a:t>
            </a:r>
            <a:r>
              <a:rPr lang="en-GB" sz="3400" i="1" dirty="0">
                <a:effectLst/>
                <a:ea typeface="Calibri" panose="020F0502020204030204" pitchFamily="34" charset="0"/>
                <a:cs typeface="Times New Roman" panose="02020603050405020304" pitchFamily="18" charset="0"/>
              </a:rPr>
              <a:t>is a general, non-technical term to refer to expenditures on nutrition. Such expenditure is then classified into the following three categories, based on definitions used in the Lancet frameworks 2013 and 2021</a:t>
            </a:r>
          </a:p>
          <a:p>
            <a:endParaRPr lang="en-US" sz="3400" dirty="0"/>
          </a:p>
          <a:p>
            <a:r>
              <a:rPr lang="en-US" sz="3400" b="1" dirty="0">
                <a:solidFill>
                  <a:srgbClr val="FF0000"/>
                </a:solidFill>
              </a:rPr>
              <a:t>Nutrition specific interventions:</a:t>
            </a:r>
            <a:r>
              <a:rPr lang="en-US" sz="3400" dirty="0">
                <a:solidFill>
                  <a:srgbClr val="FF0000"/>
                </a:solidFill>
              </a:rPr>
              <a:t> </a:t>
            </a:r>
            <a:r>
              <a:rPr lang="en-GB" sz="3400" dirty="0">
                <a:effectLst/>
                <a:ea typeface="Calibri" panose="020F0502020204030204" pitchFamily="34" charset="0"/>
                <a:cs typeface="Times New Roman" panose="02020603050405020304" pitchFamily="18" charset="0"/>
              </a:rPr>
              <a:t>refers to high-impact direct interventions such as those to increase breastfeeding, dietary diversification and nutritional interventions in schools.</a:t>
            </a:r>
          </a:p>
          <a:p>
            <a:endParaRPr lang="en-US" sz="3400" dirty="0"/>
          </a:p>
          <a:p>
            <a:r>
              <a:rPr lang="en-US" sz="3400" b="1" dirty="0">
                <a:solidFill>
                  <a:srgbClr val="FF0000"/>
                </a:solidFill>
              </a:rPr>
              <a:t>Nutrition sensitive interventions:</a:t>
            </a:r>
            <a:r>
              <a:rPr lang="en-US" sz="3400" dirty="0">
                <a:solidFill>
                  <a:srgbClr val="FF0000"/>
                </a:solidFill>
              </a:rPr>
              <a:t> </a:t>
            </a:r>
            <a:r>
              <a:rPr lang="en-GB" sz="3400" dirty="0">
                <a:effectLst/>
                <a:ea typeface="Calibri" panose="020F0502020204030204" pitchFamily="34" charset="0"/>
                <a:cs typeface="Times New Roman" panose="02020603050405020304" pitchFamily="18" charset="0"/>
              </a:rPr>
              <a:t>‘nutrition sensitive’ covers indirect interventions that address underlying causes of malnutrition such as immunisation and social cash transfers.</a:t>
            </a:r>
            <a:r>
              <a:rPr lang="en-US" sz="2400" dirty="0"/>
              <a:t> </a:t>
            </a:r>
            <a:endParaRPr lang="en-GB" sz="3400" dirty="0">
              <a:effectLst/>
              <a:ea typeface="Calibri" panose="020F0502020204030204" pitchFamily="34" charset="0"/>
              <a:cs typeface="Times New Roman" panose="02020603050405020304" pitchFamily="18" charset="0"/>
            </a:endParaRPr>
          </a:p>
          <a:p>
            <a:r>
              <a:rPr lang="en-GB" sz="3400" b="1" dirty="0">
                <a:solidFill>
                  <a:srgbClr val="FF0000"/>
                </a:solidFill>
                <a:ea typeface="Calibri" panose="020F0502020204030204" pitchFamily="34" charset="0"/>
                <a:cs typeface="Times New Roman" panose="02020603050405020304" pitchFamily="18" charset="0"/>
              </a:rPr>
              <a:t>Gross National Income:</a:t>
            </a:r>
            <a:r>
              <a:rPr lang="en-GB" sz="3400" dirty="0">
                <a:ea typeface="Calibri" panose="020F0502020204030204" pitchFamily="34" charset="0"/>
                <a:cs typeface="Times New Roman" panose="02020603050405020304" pitchFamily="18" charset="0"/>
              </a:rPr>
              <a:t> Measures the total income earned by a country’s residents, including income earned abroad and excluding income earned by foreigners within the country</a:t>
            </a:r>
            <a:endParaRPr lang="en-GB" sz="3400" dirty="0">
              <a:effectLst/>
              <a:ea typeface="Calibri" panose="020F0502020204030204" pitchFamily="34" charset="0"/>
              <a:cs typeface="Times New Roman" panose="02020603050405020304" pitchFamily="18" charset="0"/>
            </a:endParaRPr>
          </a:p>
          <a:p>
            <a:endParaRPr lang="en-US" dirty="0"/>
          </a:p>
          <a:p>
            <a:endParaRPr lang="en-US" dirty="0"/>
          </a:p>
          <a:p>
            <a:endParaRPr lang="fr-FR" dirty="0"/>
          </a:p>
        </p:txBody>
      </p:sp>
    </p:spTree>
    <p:extLst>
      <p:ext uri="{BB962C8B-B14F-4D97-AF65-F5344CB8AC3E}">
        <p14:creationId xmlns:p14="http://schemas.microsoft.com/office/powerpoint/2010/main" val="38954382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C9C5-E24E-EC0F-6727-8BE327F2A3E7}"/>
              </a:ext>
            </a:extLst>
          </p:cNvPr>
          <p:cNvSpPr>
            <a:spLocks noGrp="1"/>
          </p:cNvSpPr>
          <p:nvPr>
            <p:ph type="title"/>
          </p:nvPr>
        </p:nvSpPr>
        <p:spPr>
          <a:xfrm>
            <a:off x="287676" y="365126"/>
            <a:ext cx="11066124" cy="713661"/>
          </a:xfrm>
          <a:solidFill>
            <a:schemeClr val="accent1">
              <a:lumMod val="20000"/>
              <a:lumOff val="80000"/>
            </a:schemeClr>
          </a:solidFill>
        </p:spPr>
        <p:txBody>
          <a:bodyPr>
            <a:noAutofit/>
          </a:bodyPr>
          <a:lstStyle/>
          <a:p>
            <a:r>
              <a:rPr lang="en-US" sz="5400" b="1" dirty="0">
                <a:latin typeface="Source Sans Pro Black" panose="020B0803030403020204" pitchFamily="34" charset="0"/>
                <a:ea typeface="Source Sans Pro Black" panose="020B0803030403020204" pitchFamily="34" charset="0"/>
              </a:rPr>
              <a:t>Progress</a:t>
            </a:r>
          </a:p>
        </p:txBody>
      </p:sp>
      <p:sp>
        <p:nvSpPr>
          <p:cNvPr id="3" name="Content Placeholder 2">
            <a:extLst>
              <a:ext uri="{FF2B5EF4-FFF2-40B4-BE49-F238E27FC236}">
                <a16:creationId xmlns:a16="http://schemas.microsoft.com/office/drawing/2014/main" id="{50BA9B16-46C5-3458-8F87-B0B9FC6DD7D8}"/>
              </a:ext>
            </a:extLst>
          </p:cNvPr>
          <p:cNvSpPr>
            <a:spLocks noGrp="1"/>
          </p:cNvSpPr>
          <p:nvPr>
            <p:ph idx="1"/>
          </p:nvPr>
        </p:nvSpPr>
        <p:spPr>
          <a:xfrm>
            <a:off x="513708" y="1424932"/>
            <a:ext cx="10840092" cy="5067941"/>
          </a:xfrm>
        </p:spPr>
        <p:txBody>
          <a:bodyPr/>
          <a:lstStyle/>
          <a:p>
            <a:r>
              <a:rPr lang="en-US" sz="3600" dirty="0"/>
              <a:t>Engagement of key line ministries commenced last year and planners and programme managers on importance of nutrition continuing to ensure recommendations are considered</a:t>
            </a:r>
          </a:p>
          <a:p>
            <a:r>
              <a:rPr lang="en-US" sz="3600" dirty="0"/>
              <a:t>Built Capacity of 36 stakeholders in Public Finance for Nutrition, useful in increasing advocacy for increased GRZ funding</a:t>
            </a:r>
          </a:p>
          <a:p>
            <a:r>
              <a:rPr lang="en-US" sz="3600" dirty="0"/>
              <a:t>Options such as sugar tax being considered</a:t>
            </a:r>
          </a:p>
          <a:p>
            <a:endParaRPr lang="en-US" dirty="0"/>
          </a:p>
        </p:txBody>
      </p:sp>
    </p:spTree>
    <p:extLst>
      <p:ext uri="{BB962C8B-B14F-4D97-AF65-F5344CB8AC3E}">
        <p14:creationId xmlns:p14="http://schemas.microsoft.com/office/powerpoint/2010/main" val="8955480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3CC94-1156-D074-095A-4140A3C49A7A}"/>
              </a:ext>
            </a:extLst>
          </p:cNvPr>
          <p:cNvSpPr>
            <a:spLocks noGrp="1"/>
          </p:cNvSpPr>
          <p:nvPr>
            <p:ph type="title"/>
          </p:nvPr>
        </p:nvSpPr>
        <p:spPr>
          <a:xfrm>
            <a:off x="844062" y="365125"/>
            <a:ext cx="10509738" cy="2018479"/>
          </a:xfrm>
        </p:spPr>
        <p:txBody>
          <a:bodyPr>
            <a:noAutofit/>
          </a:bodyPr>
          <a:lstStyle/>
          <a:p>
            <a:r>
              <a:rPr kumimoji="0" lang="en-GB" sz="9600" b="1" i="0" u="none" strike="noStrike" kern="1200" cap="none" spc="0" normalizeH="0" baseline="0" noProof="0" dirty="0">
                <a:ln>
                  <a:noFill/>
                </a:ln>
                <a:solidFill>
                  <a:srgbClr val="4472C4">
                    <a:lumMod val="50000"/>
                  </a:srgbClr>
                </a:solidFill>
                <a:effectLst/>
                <a:uLnTx/>
                <a:uFillTx/>
                <a:latin typeface="Tahoma" panose="020B0604030504040204" pitchFamily="34" charset="0"/>
                <a:ea typeface="Tahoma" panose="020B0604030504040204" pitchFamily="34" charset="0"/>
                <a:cs typeface="Tahoma" panose="020B0604030504040204" pitchFamily="34" charset="0"/>
              </a:rPr>
              <a:t>      Thank </a:t>
            </a:r>
            <a:r>
              <a:rPr lang="en-GB" sz="9600" b="1" dirty="0">
                <a:solidFill>
                  <a:srgbClr val="4472C4">
                    <a:lumMod val="50000"/>
                  </a:srgbClr>
                </a:solidFill>
                <a:latin typeface="Tahoma" panose="020B0604030504040204" pitchFamily="34" charset="0"/>
                <a:ea typeface="Tahoma" panose="020B0604030504040204" pitchFamily="34" charset="0"/>
                <a:cs typeface="Tahoma" panose="020B0604030504040204" pitchFamily="34" charset="0"/>
              </a:rPr>
              <a:t>Y</a:t>
            </a:r>
            <a:r>
              <a:rPr kumimoji="0" lang="en-GB" sz="9600" b="1" i="0" u="none" strike="noStrike" kern="1200" cap="none" spc="0" normalizeH="0" baseline="0" noProof="0" dirty="0" err="1">
                <a:ln>
                  <a:noFill/>
                </a:ln>
                <a:solidFill>
                  <a:srgbClr val="4472C4">
                    <a:lumMod val="50000"/>
                  </a:srgbClr>
                </a:solidFill>
                <a:effectLst/>
                <a:uLnTx/>
                <a:uFillTx/>
                <a:latin typeface="Tahoma" panose="020B0604030504040204" pitchFamily="34" charset="0"/>
                <a:ea typeface="Tahoma" panose="020B0604030504040204" pitchFamily="34" charset="0"/>
                <a:cs typeface="Tahoma" panose="020B0604030504040204" pitchFamily="34" charset="0"/>
              </a:rPr>
              <a:t>ou</a:t>
            </a:r>
            <a:endParaRPr lang="fr-FR" sz="9600" dirty="0"/>
          </a:p>
        </p:txBody>
      </p:sp>
      <p:pic>
        <p:nvPicPr>
          <p:cNvPr id="4" name="Picture 3">
            <a:extLst>
              <a:ext uri="{FF2B5EF4-FFF2-40B4-BE49-F238E27FC236}">
                <a16:creationId xmlns:a16="http://schemas.microsoft.com/office/drawing/2014/main" id="{F42503AA-2544-0D98-B9B7-7580E3A878EF}"/>
              </a:ext>
            </a:extLst>
          </p:cNvPr>
          <p:cNvPicPr>
            <a:picLocks noChangeAspect="1"/>
          </p:cNvPicPr>
          <p:nvPr/>
        </p:nvPicPr>
        <p:blipFill>
          <a:blip r:embed="rId2"/>
          <a:stretch>
            <a:fillRect/>
          </a:stretch>
        </p:blipFill>
        <p:spPr>
          <a:xfrm>
            <a:off x="3822939" y="2526037"/>
            <a:ext cx="4108710" cy="3347049"/>
          </a:xfrm>
          <a:prstGeom prst="rect">
            <a:avLst/>
          </a:prstGeom>
        </p:spPr>
      </p:pic>
    </p:spTree>
    <p:extLst>
      <p:ext uri="{BB962C8B-B14F-4D97-AF65-F5344CB8AC3E}">
        <p14:creationId xmlns:p14="http://schemas.microsoft.com/office/powerpoint/2010/main" val="2742431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E04B0-C85B-98AD-0FCD-FB0B8ABB226A}"/>
              </a:ext>
            </a:extLst>
          </p:cNvPr>
          <p:cNvSpPr>
            <a:spLocks noGrp="1"/>
          </p:cNvSpPr>
          <p:nvPr>
            <p:ph type="title"/>
          </p:nvPr>
        </p:nvSpPr>
        <p:spPr>
          <a:xfrm>
            <a:off x="657546" y="1530849"/>
            <a:ext cx="10696254" cy="2743200"/>
          </a:xfrm>
          <a:solidFill>
            <a:schemeClr val="accent5">
              <a:lumMod val="20000"/>
              <a:lumOff val="80000"/>
            </a:schemeClr>
          </a:solidFill>
        </p:spPr>
        <p:txBody>
          <a:bodyPr>
            <a:normAutofit/>
          </a:bodyPr>
          <a:lstStyle/>
          <a:p>
            <a:r>
              <a:rPr kumimoji="0" lang="en-GB" sz="9600" b="1" i="0" u="none" strike="noStrike" kern="1200" cap="none" spc="0" normalizeH="0" baseline="0" noProof="0" dirty="0">
                <a:ln>
                  <a:noFill/>
                </a:ln>
                <a:solidFill>
                  <a:prstClr val="black"/>
                </a:solidFill>
                <a:effectLst/>
                <a:uLnTx/>
                <a:uFillTx/>
                <a:latin typeface="Segoe UI Black" panose="020B0A02040204020203" pitchFamily="34" charset="0"/>
                <a:ea typeface="Segoe UI Black" panose="020B0A02040204020203" pitchFamily="34" charset="0"/>
              </a:rPr>
              <a:t>Introduction &amp; Background</a:t>
            </a:r>
            <a:endParaRPr lang="fr-FR" sz="9600" dirty="0">
              <a:latin typeface="Segoe UI Black" panose="020B0A02040204020203" pitchFamily="34" charset="0"/>
              <a:ea typeface="Segoe UI Black" panose="020B0A02040204020203" pitchFamily="34" charset="0"/>
            </a:endParaRPr>
          </a:p>
        </p:txBody>
      </p:sp>
    </p:spTree>
    <p:extLst>
      <p:ext uri="{BB962C8B-B14F-4D97-AF65-F5344CB8AC3E}">
        <p14:creationId xmlns:p14="http://schemas.microsoft.com/office/powerpoint/2010/main" val="408120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8907-8954-F0A5-EE47-350885BE45E9}"/>
              </a:ext>
            </a:extLst>
          </p:cNvPr>
          <p:cNvSpPr>
            <a:spLocks noGrp="1"/>
          </p:cNvSpPr>
          <p:nvPr>
            <p:ph type="title"/>
          </p:nvPr>
        </p:nvSpPr>
        <p:spPr>
          <a:xfrm>
            <a:off x="287676" y="87331"/>
            <a:ext cx="11654319" cy="1114745"/>
          </a:xfrm>
          <a:solidFill>
            <a:schemeClr val="accent1">
              <a:lumMod val="20000"/>
              <a:lumOff val="80000"/>
            </a:schemeClr>
          </a:solidFill>
          <a:ln>
            <a:solidFill>
              <a:schemeClr val="accent5">
                <a:lumMod val="20000"/>
                <a:lumOff val="80000"/>
              </a:schemeClr>
            </a:solidFill>
          </a:ln>
        </p:spPr>
        <p:txBody>
          <a:bodyPr>
            <a:noAutofit/>
          </a:bodyPr>
          <a:lstStyle/>
          <a:p>
            <a:r>
              <a:rPr lang="en-GB" sz="3600" b="1" kern="100" dirty="0">
                <a:effectLst/>
                <a:latin typeface="Segoe UI Black" panose="020B0A02040204020203" pitchFamily="34" charset="0"/>
                <a:ea typeface="Segoe UI Black" panose="020B0A02040204020203" pitchFamily="34" charset="0"/>
              </a:rPr>
              <a:t>Nutrition is a key risk factor for the health of Zambia’s population and its economic growth</a:t>
            </a:r>
            <a:endParaRPr lang="fr-FR" sz="3600" dirty="0">
              <a:latin typeface="Segoe UI Black" panose="020B0A02040204020203" pitchFamily="34" charset="0"/>
              <a:ea typeface="Segoe UI Black" panose="020B0A02040204020203" pitchFamily="34" charset="0"/>
            </a:endParaRPr>
          </a:p>
        </p:txBody>
      </p:sp>
      <p:sp>
        <p:nvSpPr>
          <p:cNvPr id="3" name="Content Placeholder 2">
            <a:extLst>
              <a:ext uri="{FF2B5EF4-FFF2-40B4-BE49-F238E27FC236}">
                <a16:creationId xmlns:a16="http://schemas.microsoft.com/office/drawing/2014/main" id="{C97CF458-63A7-04C9-0C23-82E4A6958152}"/>
              </a:ext>
            </a:extLst>
          </p:cNvPr>
          <p:cNvSpPr>
            <a:spLocks noGrp="1"/>
          </p:cNvSpPr>
          <p:nvPr>
            <p:ph sz="half" idx="1"/>
          </p:nvPr>
        </p:nvSpPr>
        <p:spPr>
          <a:xfrm>
            <a:off x="152990" y="1202076"/>
            <a:ext cx="11789005" cy="5568593"/>
          </a:xfrm>
        </p:spPr>
        <p:txBody>
          <a:bodyPr>
            <a:noAutofit/>
          </a:bodyPr>
          <a:lstStyle/>
          <a:p>
            <a:pPr>
              <a:lnSpc>
                <a:spcPct val="107000"/>
              </a:lnSpc>
              <a:spcAft>
                <a:spcPts val="800"/>
              </a:spcAft>
              <a:defRPr/>
            </a:pPr>
            <a:r>
              <a:rPr kumimoji="0" lang="en-GB"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Malnutrition specifically stunting, at 35%, is higher than in nearby countries of a similar income level. </a:t>
            </a:r>
          </a:p>
          <a:p>
            <a:pPr>
              <a:lnSpc>
                <a:spcPct val="107000"/>
              </a:lnSpc>
              <a:spcAft>
                <a:spcPts val="800"/>
              </a:spcAft>
              <a:defRPr/>
            </a:pPr>
            <a:r>
              <a:rPr kumimoji="0" lang="en-GB"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Calibri" panose="020F0502020204030204" pitchFamily="34" charset="0"/>
              </a:rPr>
              <a:t>Malnutrition contributes to low human capital, reduced maternal and child survival and health, poor school achievement, and lower adult earnings; it thus limits economic development</a:t>
            </a:r>
            <a:r>
              <a:rPr kumimoji="0" lang="en-GB"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defRPr/>
            </a:pPr>
            <a:r>
              <a:rPr kumimoji="0" lang="en-GB" b="0" i="0" u="none" strike="noStrike" kern="100" cap="none" spc="0" normalizeH="0" baseline="0" noProof="0" dirty="0">
                <a:ln>
                  <a:noFill/>
                </a:ln>
                <a:effectLst/>
                <a:uLnTx/>
                <a:uFillTx/>
                <a:latin typeface="Calibri" panose="020F0502020204030204" pitchFamily="34" charset="0"/>
                <a:ea typeface="Calibri" panose="020F0502020204030204" pitchFamily="34" charset="0"/>
                <a:cs typeface="Times New Roman" panose="02020603050405020304" pitchFamily="18" charset="0"/>
              </a:rPr>
              <a:t>Conversely, nutrition interventions are consistently identified as one of the most cost-effective development actions.</a:t>
            </a:r>
          </a:p>
          <a:p>
            <a:pPr>
              <a:lnSpc>
                <a:spcPct val="107000"/>
              </a:lnSpc>
              <a:spcAft>
                <a:spcPts val="800"/>
              </a:spcAft>
              <a:defRPr/>
            </a:pPr>
            <a:r>
              <a:rPr lang="en-US" sz="2800" b="0" i="0" u="none" strike="noStrike" baseline="0" dirty="0">
                <a:latin typeface="Avenir-Book"/>
              </a:rPr>
              <a:t>Adequate nutrition, especially during early years, is among the most basic requirements for human capital accumulation and is reflected accordingly in the calculation of the human capital index. (World Bank 2020).</a:t>
            </a:r>
            <a:endParaRPr lang="en-US" dirty="0"/>
          </a:p>
          <a:p>
            <a:pPr>
              <a:lnSpc>
                <a:spcPct val="107000"/>
              </a:lnSpc>
              <a:spcAft>
                <a:spcPts val="800"/>
              </a:spcAft>
              <a:defRPr/>
            </a:pPr>
            <a:endParaRPr lang="fr-FR" dirty="0"/>
          </a:p>
        </p:txBody>
      </p:sp>
    </p:spTree>
    <p:extLst>
      <p:ext uri="{BB962C8B-B14F-4D97-AF65-F5344CB8AC3E}">
        <p14:creationId xmlns:p14="http://schemas.microsoft.com/office/powerpoint/2010/main" val="1349482430"/>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18907-8954-F0A5-EE47-350885BE45E9}"/>
              </a:ext>
            </a:extLst>
          </p:cNvPr>
          <p:cNvSpPr>
            <a:spLocks noGrp="1"/>
          </p:cNvSpPr>
          <p:nvPr>
            <p:ph type="title"/>
          </p:nvPr>
        </p:nvSpPr>
        <p:spPr>
          <a:xfrm>
            <a:off x="287676" y="87331"/>
            <a:ext cx="11654319" cy="1114745"/>
          </a:xfrm>
          <a:solidFill>
            <a:schemeClr val="accent1">
              <a:lumMod val="20000"/>
              <a:lumOff val="80000"/>
            </a:schemeClr>
          </a:solidFill>
          <a:ln>
            <a:solidFill>
              <a:schemeClr val="accent5">
                <a:lumMod val="20000"/>
                <a:lumOff val="80000"/>
              </a:schemeClr>
            </a:solidFill>
          </a:ln>
        </p:spPr>
        <p:txBody>
          <a:bodyPr>
            <a:noAutofit/>
          </a:bodyPr>
          <a:lstStyle/>
          <a:p>
            <a:r>
              <a:rPr lang="en-GB" sz="3600" b="1" kern="100" dirty="0">
                <a:effectLst/>
                <a:latin typeface="Segoe UI Black" panose="020B0A02040204020203" pitchFamily="34" charset="0"/>
                <a:ea typeface="Segoe UI Black" panose="020B0A02040204020203" pitchFamily="34" charset="0"/>
              </a:rPr>
              <a:t>Example of correlation between stunting GNI </a:t>
            </a:r>
            <a:endParaRPr lang="fr-FR" sz="3600" dirty="0">
              <a:latin typeface="Segoe UI Black" panose="020B0A02040204020203" pitchFamily="34" charset="0"/>
              <a:ea typeface="Segoe UI Black" panose="020B0A02040204020203" pitchFamily="34" charset="0"/>
            </a:endParaRPr>
          </a:p>
        </p:txBody>
      </p:sp>
      <p:pic>
        <p:nvPicPr>
          <p:cNvPr id="5" name="Content Placeholder 4">
            <a:extLst>
              <a:ext uri="{FF2B5EF4-FFF2-40B4-BE49-F238E27FC236}">
                <a16:creationId xmlns:a16="http://schemas.microsoft.com/office/drawing/2014/main" id="{1174B93A-BFC0-F180-D2CA-3D0A09C8A330}"/>
              </a:ext>
            </a:extLst>
          </p:cNvPr>
          <p:cNvPicPr>
            <a:picLocks noGrp="1" noChangeAspect="1"/>
          </p:cNvPicPr>
          <p:nvPr>
            <p:ph sz="half" idx="2"/>
          </p:nvPr>
        </p:nvPicPr>
        <p:blipFill>
          <a:blip r:embed="rId2"/>
          <a:stretch>
            <a:fillRect/>
          </a:stretch>
        </p:blipFill>
        <p:spPr>
          <a:xfrm>
            <a:off x="426900" y="1288040"/>
            <a:ext cx="10422609" cy="5482630"/>
          </a:xfrm>
          <a:prstGeom prst="rect">
            <a:avLst/>
          </a:prstGeom>
        </p:spPr>
      </p:pic>
    </p:spTree>
    <p:extLst>
      <p:ext uri="{BB962C8B-B14F-4D97-AF65-F5344CB8AC3E}">
        <p14:creationId xmlns:p14="http://schemas.microsoft.com/office/powerpoint/2010/main" val="3988805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94B2144-9D2A-1F0F-8814-A80A74D0EBE5}"/>
              </a:ext>
            </a:extLst>
          </p:cNvPr>
          <p:cNvSpPr/>
          <p:nvPr/>
        </p:nvSpPr>
        <p:spPr>
          <a:xfrm>
            <a:off x="0" y="0"/>
            <a:ext cx="12192000" cy="618978"/>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0" lang="en-GB" sz="4400" b="1" i="0" u="none" strike="noStrike" kern="1200" cap="none" spc="0" normalizeH="0" baseline="0" noProof="0" dirty="0">
                <a:ln>
                  <a:noFill/>
                </a:ln>
                <a:solidFill>
                  <a:schemeClr val="tx1"/>
                </a:solidFill>
                <a:effectLst/>
                <a:uLnTx/>
                <a:uFillTx/>
                <a:latin typeface="Source Sans Pro Black" panose="020B0803030403020204" pitchFamily="34" charset="0"/>
                <a:ea typeface="Source Sans Pro Black" panose="020B0803030403020204" pitchFamily="34" charset="0"/>
                <a:cs typeface="Tahoma" panose="020B0604030504040204" pitchFamily="34" charset="0"/>
              </a:rPr>
              <a:t>Zambia’s economic context</a:t>
            </a:r>
            <a:endParaRPr lang="fr-FR" sz="4400" dirty="0">
              <a:solidFill>
                <a:schemeClr val="tx1"/>
              </a:solidFill>
              <a:latin typeface="Source Sans Pro Black" panose="020B0803030403020204" pitchFamily="34" charset="0"/>
              <a:ea typeface="Source Sans Pro Black" panose="020B0803030403020204" pitchFamily="34" charset="0"/>
            </a:endParaRPr>
          </a:p>
        </p:txBody>
      </p:sp>
      <p:sp>
        <p:nvSpPr>
          <p:cNvPr id="3" name="Rectangle 2">
            <a:extLst>
              <a:ext uri="{FF2B5EF4-FFF2-40B4-BE49-F238E27FC236}">
                <a16:creationId xmlns:a16="http://schemas.microsoft.com/office/drawing/2014/main" id="{19D00DA3-711D-0F4D-8FB9-FB37DBC698E8}"/>
              </a:ext>
            </a:extLst>
          </p:cNvPr>
          <p:cNvSpPr/>
          <p:nvPr/>
        </p:nvSpPr>
        <p:spPr>
          <a:xfrm>
            <a:off x="0" y="618978"/>
            <a:ext cx="12192000" cy="19694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latin typeface="Calibri"/>
                <a:ea typeface="+mn-ea"/>
                <a:cs typeface="+mn-cs"/>
              </a:rPr>
              <a:t>Government efforts to tackle malnutrition are constrained by Zambia’s economic context. Zambia’s economy is in debt distress, with little fiscal space and a diminished GNI per capita. This limits the Government’s capacity to deliver health and nutrition services. </a:t>
            </a:r>
          </a:p>
        </p:txBody>
      </p:sp>
      <p:graphicFrame>
        <p:nvGraphicFramePr>
          <p:cNvPr id="7" name="Chart 6">
            <a:extLst>
              <a:ext uri="{FF2B5EF4-FFF2-40B4-BE49-F238E27FC236}">
                <a16:creationId xmlns:a16="http://schemas.microsoft.com/office/drawing/2014/main" id="{228F949C-A5A7-4C8C-1FA1-E22066FDECA2}"/>
              </a:ext>
            </a:extLst>
          </p:cNvPr>
          <p:cNvGraphicFramePr>
            <a:graphicFrameLocks/>
          </p:cNvGraphicFramePr>
          <p:nvPr/>
        </p:nvGraphicFramePr>
        <p:xfrm>
          <a:off x="0" y="2662628"/>
          <a:ext cx="12192000" cy="37215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44342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94B2144-9D2A-1F0F-8814-A80A74D0EBE5}"/>
              </a:ext>
            </a:extLst>
          </p:cNvPr>
          <p:cNvSpPr/>
          <p:nvPr/>
        </p:nvSpPr>
        <p:spPr>
          <a:xfrm>
            <a:off x="68493" y="126611"/>
            <a:ext cx="12013915" cy="618978"/>
          </a:xfrm>
          <a:prstGeom prst="rect">
            <a:avLst/>
          </a:prstGeom>
          <a:solidFill>
            <a:schemeClr val="accent1">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0" lang="en-GB" sz="4800" b="1" i="0" u="none" strike="noStrike" kern="1200" cap="none" spc="0" normalizeH="0" baseline="0" noProof="0" dirty="0">
                <a:ln>
                  <a:noFill/>
                </a:ln>
                <a:solidFill>
                  <a:schemeClr val="tx1"/>
                </a:solidFill>
                <a:effectLst/>
                <a:uLnTx/>
                <a:uFillTx/>
                <a:latin typeface="Source Sans Pro Black" panose="020B0803030403020204" pitchFamily="34" charset="0"/>
                <a:ea typeface="Source Sans Pro Black" panose="020B0803030403020204" pitchFamily="34" charset="0"/>
                <a:cs typeface="Tahoma" panose="020B0604030504040204" pitchFamily="34" charset="0"/>
              </a:rPr>
              <a:t>Zambia’s economic context</a:t>
            </a:r>
            <a:endParaRPr lang="fr-FR" sz="4800" dirty="0">
              <a:solidFill>
                <a:schemeClr val="tx1"/>
              </a:solidFill>
              <a:latin typeface="Source Sans Pro Black" panose="020B0803030403020204" pitchFamily="34" charset="0"/>
              <a:ea typeface="Source Sans Pro Black" panose="020B0803030403020204" pitchFamily="34" charset="0"/>
            </a:endParaRPr>
          </a:p>
        </p:txBody>
      </p:sp>
      <p:sp>
        <p:nvSpPr>
          <p:cNvPr id="6" name="Rectangle 5">
            <a:extLst>
              <a:ext uri="{FF2B5EF4-FFF2-40B4-BE49-F238E27FC236}">
                <a16:creationId xmlns:a16="http://schemas.microsoft.com/office/drawing/2014/main" id="{D60198D8-D9B8-0A51-5D29-B70E39F98248}"/>
              </a:ext>
            </a:extLst>
          </p:cNvPr>
          <p:cNvSpPr/>
          <p:nvPr/>
        </p:nvSpPr>
        <p:spPr>
          <a:xfrm>
            <a:off x="0" y="3328827"/>
            <a:ext cx="12192000" cy="333285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marL="228600" marR="0" lvl="0" indent="-228600" algn="just"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GB" sz="2400" b="1" i="0" u="none" strike="noStrike" kern="100" cap="none" spc="0" normalizeH="0" baseline="0" noProof="0" dirty="0">
                <a:ln>
                  <a:noFill/>
                </a:ln>
                <a:solidFill>
                  <a:schemeClr val="accent1">
                    <a:lumMod val="75000"/>
                  </a:schemeClr>
                </a:solidFill>
                <a:effectLst/>
                <a:uLnTx/>
                <a:uFillTx/>
                <a:latin typeface="Calibri" panose="020F0502020204030204" pitchFamily="34" charset="0"/>
                <a:ea typeface="Calibri" panose="020F0502020204030204" pitchFamily="34" charset="0"/>
                <a:cs typeface="Times New Roman" panose="02020603050405020304" pitchFamily="18" charset="0"/>
              </a:rPr>
              <a:t>Zambia suffers from a high level of poverty and inequality:</a:t>
            </a:r>
          </a:p>
          <a:p>
            <a:pPr marL="685800" marR="0" lvl="1" indent="-228600" algn="just" defTabSz="914400" rtl="0" eaLnBrk="1" fontAlgn="auto" latinLnBrk="0" hangingPunct="1">
              <a:lnSpc>
                <a:spcPct val="107000"/>
              </a:lnSpc>
              <a:spcBef>
                <a:spcPts val="500"/>
              </a:spcBef>
              <a:spcAft>
                <a:spcPts val="800"/>
              </a:spcAft>
              <a:buClrTx/>
              <a:buSzTx/>
              <a:buFont typeface="Arial" panose="020B0604020202020204" pitchFamily="34" charset="0"/>
              <a:buChar char="•"/>
              <a:tabLst/>
              <a:defRPr/>
            </a:pPr>
            <a:r>
              <a:rPr kumimoji="0" lang="en-GB" sz="2400" b="0" i="0" u="none" strike="noStrike" kern="1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Times New Roman" panose="02020603050405020304" pitchFamily="18" charset="0"/>
              </a:rPr>
              <a:t>According to the World Bank’s latest international data, Zambia’s national rate of extreme poverty is 61%, higher than Kenya at 36%, Rwanda at 52% and Tanzania at 26%.</a:t>
            </a:r>
          </a:p>
          <a:p>
            <a:pPr marL="685800" lvl="1" indent="-228600" algn="just">
              <a:lnSpc>
                <a:spcPct val="107000"/>
              </a:lnSpc>
              <a:spcBef>
                <a:spcPts val="500"/>
              </a:spcBef>
              <a:spcAft>
                <a:spcPts val="800"/>
              </a:spcAft>
              <a:buFont typeface="Arial" panose="020B0604020202020204" pitchFamily="34" charset="0"/>
              <a:buChar char="•"/>
              <a:defRPr/>
            </a:pPr>
            <a:r>
              <a:rPr kumimoji="0" lang="en-GB" sz="2400" b="0" i="0" u="none" strike="noStrike" kern="1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Times New Roman" panose="02020603050405020304" pitchFamily="18" charset="0"/>
              </a:rPr>
              <a:t>Zamstats (2023) finds both poverty and extreme poverty have increased since 2015, and in some areas poverty is over 80%. Poverty rates are over twice as high in rural areas compared with urban, though both have increased rates of poverty since 2015.</a:t>
            </a:r>
          </a:p>
          <a:p>
            <a:pPr marL="685800" lvl="1" indent="-228600" algn="just">
              <a:lnSpc>
                <a:spcPct val="107000"/>
              </a:lnSpc>
              <a:spcBef>
                <a:spcPts val="500"/>
              </a:spcBef>
              <a:spcAft>
                <a:spcPts val="800"/>
              </a:spcAft>
              <a:buFont typeface="Arial" panose="020B0604020202020204" pitchFamily="34" charset="0"/>
              <a:buChar char="•"/>
              <a:defRPr/>
            </a:pPr>
            <a:r>
              <a:rPr kumimoji="0" lang="en-GB" sz="2400" b="0" i="0" u="none" strike="noStrike" kern="1200" cap="none" spc="0" normalizeH="0" baseline="0" noProof="0" dirty="0">
                <a:ln>
                  <a:noFill/>
                </a:ln>
                <a:solidFill>
                  <a:schemeClr val="tx1"/>
                </a:solidFill>
                <a:effectLst/>
                <a:uLnTx/>
                <a:uFillTx/>
                <a:latin typeface="Calibri"/>
                <a:ea typeface="+mn-ea"/>
                <a:cs typeface="+mn-cs"/>
              </a:rPr>
              <a:t>Food affordability (not availability) drives food insecurity and unhealthy food choices; over 50% households cannot afford a nutritious diet (FNG 2023). </a:t>
            </a:r>
          </a:p>
          <a:p>
            <a:pPr marL="685800" marR="0" lvl="1" indent="-228600" algn="just" defTabSz="914400" rtl="0" eaLnBrk="1" fontAlgn="auto" latinLnBrk="0" hangingPunct="1">
              <a:lnSpc>
                <a:spcPct val="107000"/>
              </a:lnSpc>
              <a:spcBef>
                <a:spcPts val="500"/>
              </a:spcBef>
              <a:spcAft>
                <a:spcPts val="800"/>
              </a:spcAft>
              <a:buClrTx/>
              <a:buSzTx/>
              <a:buFont typeface="Arial" panose="020B0604020202020204" pitchFamily="34" charset="0"/>
              <a:buChar char="•"/>
              <a:tabLst/>
              <a:defRPr/>
            </a:pPr>
            <a:endParaRPr lang="fr-FR" sz="2400" dirty="0">
              <a:solidFill>
                <a:schemeClr val="tx1"/>
              </a:solidFill>
            </a:endParaRPr>
          </a:p>
        </p:txBody>
      </p:sp>
      <p:graphicFrame>
        <p:nvGraphicFramePr>
          <p:cNvPr id="8" name="Chart 7">
            <a:extLst>
              <a:ext uri="{FF2B5EF4-FFF2-40B4-BE49-F238E27FC236}">
                <a16:creationId xmlns:a16="http://schemas.microsoft.com/office/drawing/2014/main" id="{3807DCC2-CB3A-B223-35E9-C761A666B15F}"/>
              </a:ext>
            </a:extLst>
          </p:cNvPr>
          <p:cNvGraphicFramePr>
            <a:graphicFrameLocks/>
          </p:cNvGraphicFramePr>
          <p:nvPr>
            <p:extLst>
              <p:ext uri="{D42A27DB-BD31-4B8C-83A1-F6EECF244321}">
                <p14:modId xmlns:p14="http://schemas.microsoft.com/office/powerpoint/2010/main" val="2957025091"/>
              </p:ext>
            </p:extLst>
          </p:nvPr>
        </p:nvGraphicFramePr>
        <p:xfrm>
          <a:off x="246579" y="829994"/>
          <a:ext cx="11835829" cy="19337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074835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1368</TotalTime>
  <Words>2575</Words>
  <Application>Microsoft Office PowerPoint</Application>
  <PresentationFormat>Widescreen</PresentationFormat>
  <Paragraphs>206</Paragraphs>
  <Slides>41</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41</vt:i4>
      </vt:variant>
    </vt:vector>
  </HeadingPairs>
  <TitlesOfParts>
    <vt:vector size="53" baseType="lpstr">
      <vt:lpstr>72 Black</vt:lpstr>
      <vt:lpstr>Arial</vt:lpstr>
      <vt:lpstr>Avenir-Book</vt:lpstr>
      <vt:lpstr>Calibri</vt:lpstr>
      <vt:lpstr>Calibri Light</vt:lpstr>
      <vt:lpstr>Calisto MT</vt:lpstr>
      <vt:lpstr>Courier New</vt:lpstr>
      <vt:lpstr>Franklin Gothic Book</vt:lpstr>
      <vt:lpstr>Segoe UI Black</vt:lpstr>
      <vt:lpstr>Source Sans Pro Black</vt:lpstr>
      <vt:lpstr>Tahoma</vt:lpstr>
      <vt:lpstr>Office Theme</vt:lpstr>
      <vt:lpstr>Nutrition Expenditure Review  Findings and Recommendations  By Chisela Kaliwile, NFNC (PhD) Bwalya Sashi, MOFNP Ruth Siyandi, UNICEF  Presented at the National Nutrition Forum Meeting held at  Mulungushi Conference Centre, 17th July 2024</vt:lpstr>
      <vt:lpstr>Contents</vt:lpstr>
      <vt:lpstr>Definitions</vt:lpstr>
      <vt:lpstr>PowerPoint Presentation</vt:lpstr>
      <vt:lpstr>Introduction &amp; Background</vt:lpstr>
      <vt:lpstr>Nutrition is a key risk factor for the health of Zambia’s population and its economic growth</vt:lpstr>
      <vt:lpstr>Example of correlation between stunting GNI </vt:lpstr>
      <vt:lpstr>PowerPoint Presentation</vt:lpstr>
      <vt:lpstr>PowerPoint Presentation</vt:lpstr>
      <vt:lpstr>Coverage of Nutrition interventions</vt:lpstr>
      <vt:lpstr>PowerPoint Presentation</vt:lpstr>
      <vt:lpstr>Zambia and  global nutrition (SDG) targets</vt:lpstr>
      <vt:lpstr>Zambia’s Nutrition Expenditure Review(NER)</vt:lpstr>
      <vt:lpstr>Scope and limitations</vt:lpstr>
      <vt:lpstr>Methodological overview</vt:lpstr>
      <vt:lpstr>Process </vt:lpstr>
      <vt:lpstr>Findings</vt:lpstr>
      <vt:lpstr>Nutrition and GRZ public finance systems</vt:lpstr>
      <vt:lpstr>Nutrition and GRZ public finance systems</vt:lpstr>
      <vt:lpstr>PowerPoint Presentation</vt:lpstr>
      <vt:lpstr>PowerPoint Presentation</vt:lpstr>
      <vt:lpstr>On- and off-budget</vt:lpstr>
      <vt:lpstr>PowerPoint Presentation</vt:lpstr>
      <vt:lpstr>PowerPoint Presentation</vt:lpstr>
      <vt:lpstr>PowerPoint Presentation</vt:lpstr>
      <vt:lpstr>PowerPoint Presentation</vt:lpstr>
      <vt:lpstr>PowerPoint Presentation</vt:lpstr>
      <vt:lpstr>Revenue source</vt:lpstr>
      <vt:lpstr>PowerPoint Presentation</vt:lpstr>
      <vt:lpstr>Adequacy of funding: difficulties with international comparison</vt:lpstr>
      <vt:lpstr>Adequacy of funding: Zambia’s commitments</vt:lpstr>
      <vt:lpstr>PowerPoint Presentation</vt:lpstr>
      <vt:lpstr>Sustainability of nutrition coordination</vt:lpstr>
      <vt:lpstr>Conclusions and recommendations</vt:lpstr>
      <vt:lpstr>Conclusions: strengths and challenges</vt:lpstr>
      <vt:lpstr>Conclusions: challenges</vt:lpstr>
      <vt:lpstr>Recommendations 1 &amp; 2</vt:lpstr>
      <vt:lpstr>Recommendations 3-</vt:lpstr>
      <vt:lpstr>Recommendations 8</vt:lpstr>
      <vt:lpstr>Progress</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Expenditure Review  Findings and Recommendations  By Chisela Kaliwile, NFNC (PhD) Bwalya Sashi, MOFNP Ruth Siyandi, UNICEF  Presented at the Nutrition Dissemination Meeting held at  Mulungushi Conference Centre, 17th July 2024</dc:title>
  <dc:creator>Chisela Kaliwile</dc:creator>
  <cp:lastModifiedBy>Chisela Kaliwile</cp:lastModifiedBy>
  <cp:revision>60</cp:revision>
  <dcterms:created xsi:type="dcterms:W3CDTF">2024-07-15T07:33:13Z</dcterms:created>
  <dcterms:modified xsi:type="dcterms:W3CDTF">2024-07-17T06:18:53Z</dcterms:modified>
</cp:coreProperties>
</file>